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9" r:id="rId2"/>
  </p:sldMasterIdLst>
  <p:notesMasterIdLst>
    <p:notesMasterId r:id="rId29"/>
  </p:notesMasterIdLst>
  <p:sldIdLst>
    <p:sldId id="305" r:id="rId3"/>
    <p:sldId id="306" r:id="rId4"/>
    <p:sldId id="307" r:id="rId5"/>
    <p:sldId id="308" r:id="rId6"/>
    <p:sldId id="323" r:id="rId7"/>
    <p:sldId id="309" r:id="rId8"/>
    <p:sldId id="310" r:id="rId9"/>
    <p:sldId id="314" r:id="rId10"/>
    <p:sldId id="315" r:id="rId11"/>
    <p:sldId id="324" r:id="rId12"/>
    <p:sldId id="316" r:id="rId13"/>
    <p:sldId id="317" r:id="rId14"/>
    <p:sldId id="325" r:id="rId15"/>
    <p:sldId id="326" r:id="rId16"/>
    <p:sldId id="327" r:id="rId17"/>
    <p:sldId id="329" r:id="rId18"/>
    <p:sldId id="330" r:id="rId19"/>
    <p:sldId id="331" r:id="rId20"/>
    <p:sldId id="337" r:id="rId21"/>
    <p:sldId id="333" r:id="rId22"/>
    <p:sldId id="334" r:id="rId23"/>
    <p:sldId id="335" r:id="rId24"/>
    <p:sldId id="338" r:id="rId25"/>
    <p:sldId id="339" r:id="rId26"/>
    <p:sldId id="340" r:id="rId27"/>
    <p:sldId id="341"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03" userDrawn="1">
          <p15:clr>
            <a:srgbClr val="A4A3A4"/>
          </p15:clr>
        </p15:guide>
        <p15:guide id="4" orient="horz" pos="3906" userDrawn="1">
          <p15:clr>
            <a:srgbClr val="A4A3A4"/>
          </p15:clr>
        </p15:guide>
        <p15:guide id="5" pos="824" userDrawn="1">
          <p15:clr>
            <a:srgbClr val="A4A3A4"/>
          </p15:clr>
        </p15:guide>
        <p15:guide id="6" pos="6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C8B4"/>
    <a:srgbClr val="314371"/>
    <a:srgbClr val="78828C"/>
    <a:srgbClr val="F2F2F2"/>
    <a:srgbClr val="FA8C8C"/>
    <a:srgbClr val="FAA078"/>
    <a:srgbClr val="FAB464"/>
    <a:srgbClr val="82AA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6424" autoAdjust="0"/>
  </p:normalViewPr>
  <p:slideViewPr>
    <p:cSldViewPr snapToGrid="0" showGuides="1">
      <p:cViewPr varScale="1">
        <p:scale>
          <a:sx n="110" d="100"/>
          <a:sy n="110" d="100"/>
        </p:scale>
        <p:origin x="522" y="102"/>
      </p:cViewPr>
      <p:guideLst>
        <p:guide orient="horz" pos="2160"/>
        <p:guide pos="3840"/>
        <p:guide orient="horz" pos="1003"/>
        <p:guide orient="horz" pos="3906"/>
        <p:guide pos="824"/>
        <p:guide pos="6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7D14B-A7B7-4A3F-87A5-80FAA7F79D30}" type="datetimeFigureOut">
              <a:rPr lang="zh-CN" altLang="en-US" smtClean="0"/>
              <a:t>2019/10/27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AA6E7-0BBB-49E4-8968-F33B5572A754}" type="slidenum">
              <a:rPr lang="zh-CN" altLang="en-US" smtClean="0"/>
              <a:t>‹#›</a:t>
            </a:fld>
            <a:endParaRPr lang="zh-CN" altLang="en-US"/>
          </a:p>
        </p:txBody>
      </p:sp>
    </p:spTree>
    <p:extLst>
      <p:ext uri="{BB962C8B-B14F-4D97-AF65-F5344CB8AC3E}">
        <p14:creationId xmlns:p14="http://schemas.microsoft.com/office/powerpoint/2010/main" val="1991047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11038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51328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73437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09219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13777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19126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848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540802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4198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24226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07558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56077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71177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762552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62825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4AA6E7-0BBB-49E4-8968-F33B5572A75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393414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DF568BB-99BF-43DC-8418-38C6458CC95F}"/>
              </a:ext>
            </a:extLst>
          </p:cNvPr>
          <p:cNvSpPr>
            <a:spLocks noGrp="1"/>
          </p:cNvSpPr>
          <p:nvPr>
            <p:ph type="dt" sz="half" idx="10"/>
          </p:nvPr>
        </p:nvSpPr>
        <p:spPr/>
        <p:txBody>
          <a:bodyPr/>
          <a:lstStyle/>
          <a:p>
            <a:fld id="{8D34B78A-F82F-482E-BA99-72EABADA6DFD}" type="datetimeFigureOut">
              <a:rPr lang="zh-CN" altLang="en-US" smtClean="0"/>
              <a:t>2019/10/27</a:t>
            </a:fld>
            <a:endParaRPr lang="zh-CN" altLang="en-US"/>
          </a:p>
        </p:txBody>
      </p:sp>
      <p:sp>
        <p:nvSpPr>
          <p:cNvPr id="3" name="页脚占位符 2">
            <a:extLst>
              <a:ext uri="{FF2B5EF4-FFF2-40B4-BE49-F238E27FC236}">
                <a16:creationId xmlns:a16="http://schemas.microsoft.com/office/drawing/2014/main" id="{93A0504B-93A1-4F2B-AB89-14A69CA14A0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70CE595-3864-4EB6-99AE-8818E4636BBA}"/>
              </a:ext>
            </a:extLst>
          </p:cNvPr>
          <p:cNvSpPr>
            <a:spLocks noGrp="1"/>
          </p:cNvSpPr>
          <p:nvPr>
            <p:ph type="sldNum" sz="quarter" idx="12"/>
          </p:nvPr>
        </p:nvSpPr>
        <p:spPr/>
        <p:txBody>
          <a:bodyPr/>
          <a:lstStyle/>
          <a:p>
            <a:fld id="{262EE9E7-B8DF-4A01-B351-147455F3E52E}" type="slidenum">
              <a:rPr lang="zh-CN" altLang="en-US" smtClean="0"/>
              <a:t>‹#›</a:t>
            </a:fld>
            <a:endParaRPr lang="zh-CN" altLang="en-US"/>
          </a:p>
        </p:txBody>
      </p:sp>
    </p:spTree>
    <p:extLst>
      <p:ext uri="{BB962C8B-B14F-4D97-AF65-F5344CB8AC3E}">
        <p14:creationId xmlns:p14="http://schemas.microsoft.com/office/powerpoint/2010/main" val="359918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75AC3E8-5008-40C5-8D3E-80B2047460D3}" type="datetimeFigureOut">
              <a:rPr lang="zh-CN" altLang="en-US" smtClean="0"/>
              <a:t>2019/10/27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27F6A6-F9B0-49AE-A777-E4AA00156CB5}" type="slidenum">
              <a:rPr lang="zh-CN" altLang="en-US" smtClean="0"/>
              <a:t>‹#›</a:t>
            </a:fld>
            <a:endParaRPr lang="zh-CN" altLang="en-US"/>
          </a:p>
        </p:txBody>
      </p:sp>
    </p:spTree>
    <p:extLst>
      <p:ext uri="{BB962C8B-B14F-4D97-AF65-F5344CB8AC3E}">
        <p14:creationId xmlns:p14="http://schemas.microsoft.com/office/powerpoint/2010/main" val="190708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75AC3E8-5008-40C5-8D3E-80B2047460D3}" type="datetimeFigureOut">
              <a:rPr lang="zh-CN" altLang="en-US" smtClean="0"/>
              <a:t>2019/10/27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27F6A6-F9B0-49AE-A777-E4AA00156CB5}" type="slidenum">
              <a:rPr lang="zh-CN" altLang="en-US" smtClean="0"/>
              <a:t>‹#›</a:t>
            </a:fld>
            <a:endParaRPr lang="zh-CN" altLang="en-US"/>
          </a:p>
        </p:txBody>
      </p:sp>
    </p:spTree>
    <p:extLst>
      <p:ext uri="{BB962C8B-B14F-4D97-AF65-F5344CB8AC3E}">
        <p14:creationId xmlns:p14="http://schemas.microsoft.com/office/powerpoint/2010/main" val="1972174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75AC3E8-5008-40C5-8D3E-80B2047460D3}" type="datetimeFigureOut">
              <a:rPr lang="zh-CN" altLang="en-US" smtClean="0"/>
              <a:t>2019/10/27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27F6A6-F9B0-49AE-A777-E4AA00156CB5}" type="slidenum">
              <a:rPr lang="zh-CN" altLang="en-US" smtClean="0"/>
              <a:t>‹#›</a:t>
            </a:fld>
            <a:endParaRPr lang="zh-CN" altLang="en-US"/>
          </a:p>
        </p:txBody>
      </p:sp>
    </p:spTree>
    <p:extLst>
      <p:ext uri="{BB962C8B-B14F-4D97-AF65-F5344CB8AC3E}">
        <p14:creationId xmlns:p14="http://schemas.microsoft.com/office/powerpoint/2010/main" val="39281706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75AC3E8-5008-40C5-8D3E-80B2047460D3}" type="datetimeFigureOut">
              <a:rPr lang="zh-CN" altLang="en-US" smtClean="0"/>
              <a:t>2019/10/27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27F6A6-F9B0-49AE-A777-E4AA00156CB5}" type="slidenum">
              <a:rPr lang="zh-CN" altLang="en-US" smtClean="0"/>
              <a:t>‹#›</a:t>
            </a:fld>
            <a:endParaRPr lang="zh-CN" altLang="en-US"/>
          </a:p>
        </p:txBody>
      </p:sp>
    </p:spTree>
    <p:extLst>
      <p:ext uri="{BB962C8B-B14F-4D97-AF65-F5344CB8AC3E}">
        <p14:creationId xmlns:p14="http://schemas.microsoft.com/office/powerpoint/2010/main" val="155622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p:cNvSpPr/>
          <p:nvPr userDrawn="1"/>
        </p:nvSpPr>
        <p:spPr>
          <a:xfrm>
            <a:off x="0" y="0"/>
            <a:ext cx="12192000" cy="68579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梯形 2"/>
          <p:cNvSpPr/>
          <p:nvPr userDrawn="1"/>
        </p:nvSpPr>
        <p:spPr>
          <a:xfrm>
            <a:off x="-4548" y="256529"/>
            <a:ext cx="6033874" cy="695971"/>
          </a:xfrm>
          <a:custGeom>
            <a:avLst/>
            <a:gdLst>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0 w 7454900"/>
              <a:gd name="connsiteY4" fmla="*/ 787400 h 787400"/>
              <a:gd name="connsiteX0" fmla="*/ 0 w 7454900"/>
              <a:gd name="connsiteY0" fmla="*/ 787400 h 787400"/>
              <a:gd name="connsiteX1" fmla="*/ 543306 w 7454900"/>
              <a:gd name="connsiteY1" fmla="*/ 0 h 787400"/>
              <a:gd name="connsiteX2" fmla="*/ 6911594 w 7454900"/>
              <a:gd name="connsiteY2" fmla="*/ 0 h 787400"/>
              <a:gd name="connsiteX3" fmla="*/ 7454900 w 7454900"/>
              <a:gd name="connsiteY3" fmla="*/ 787400 h 787400"/>
              <a:gd name="connsiteX4" fmla="*/ 545419 w 7454900"/>
              <a:gd name="connsiteY4" fmla="*/ 784984 h 787400"/>
              <a:gd name="connsiteX5" fmla="*/ 0 w 7454900"/>
              <a:gd name="connsiteY5" fmla="*/ 787400 h 787400"/>
              <a:gd name="connsiteX0" fmla="*/ 2113 w 6911594"/>
              <a:gd name="connsiteY0" fmla="*/ 784984 h 787400"/>
              <a:gd name="connsiteX1" fmla="*/ 0 w 6911594"/>
              <a:gd name="connsiteY1" fmla="*/ 0 h 787400"/>
              <a:gd name="connsiteX2" fmla="*/ 6368288 w 6911594"/>
              <a:gd name="connsiteY2" fmla="*/ 0 h 787400"/>
              <a:gd name="connsiteX3" fmla="*/ 6911594 w 6911594"/>
              <a:gd name="connsiteY3" fmla="*/ 787400 h 787400"/>
              <a:gd name="connsiteX4" fmla="*/ 2113 w 6911594"/>
              <a:gd name="connsiteY4" fmla="*/ 784984 h 787400"/>
              <a:gd name="connsiteX0" fmla="*/ 88 w 6914029"/>
              <a:gd name="connsiteY0" fmla="*/ 784984 h 787400"/>
              <a:gd name="connsiteX1" fmla="*/ 2435 w 6914029"/>
              <a:gd name="connsiteY1" fmla="*/ 0 h 787400"/>
              <a:gd name="connsiteX2" fmla="*/ 6370723 w 6914029"/>
              <a:gd name="connsiteY2" fmla="*/ 0 h 787400"/>
              <a:gd name="connsiteX3" fmla="*/ 6914029 w 6914029"/>
              <a:gd name="connsiteY3" fmla="*/ 787400 h 787400"/>
              <a:gd name="connsiteX4" fmla="*/ 88 w 6914029"/>
              <a:gd name="connsiteY4" fmla="*/ 784984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14029" h="787400">
                <a:moveTo>
                  <a:pt x="88" y="784984"/>
                </a:moveTo>
                <a:cubicBezTo>
                  <a:pt x="-616" y="523323"/>
                  <a:pt x="3139" y="261661"/>
                  <a:pt x="2435" y="0"/>
                </a:cubicBezTo>
                <a:lnTo>
                  <a:pt x="6370723" y="0"/>
                </a:lnTo>
                <a:lnTo>
                  <a:pt x="6914029" y="787400"/>
                </a:lnTo>
                <a:lnTo>
                  <a:pt x="88" y="78498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mn-ea"/>
            </a:endParaRPr>
          </a:p>
        </p:txBody>
      </p:sp>
      <p:sp>
        <p:nvSpPr>
          <p:cNvPr id="3" name="流程图: 离页连接符 2"/>
          <p:cNvSpPr/>
          <p:nvPr userDrawn="1"/>
        </p:nvSpPr>
        <p:spPr>
          <a:xfrm rot="10800000">
            <a:off x="10445750" y="569345"/>
            <a:ext cx="876300" cy="384342"/>
          </a:xfrm>
          <a:prstGeom prst="flowChartOffpage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10501767" y="658245"/>
            <a:ext cx="820283" cy="276999"/>
          </a:xfrm>
          <a:prstGeom prst="rect">
            <a:avLst/>
          </a:prstGeom>
        </p:spPr>
        <p:txBody>
          <a:bodyPr lIns="68580" tIns="34290" rIns="68580" bIns="34290"/>
          <a:lstStyle/>
          <a:p>
            <a:pPr algn="ctr">
              <a:defRPr/>
            </a:pPr>
            <a:r>
              <a:rPr lang="zh-CN" altLang="en-US" sz="1200" dirty="0">
                <a:solidFill>
                  <a:schemeClr val="accent1"/>
                </a:solidFill>
                <a:latin typeface="微软雅黑" pitchFamily="34" charset="-122"/>
                <a:ea typeface="微软雅黑" pitchFamily="34" charset="-122"/>
              </a:rPr>
              <a:t>第 </a:t>
            </a:r>
            <a:fld id="{2EEF1883-7A0E-4F66-9932-E581691AD397}" type="slidenum">
              <a:rPr lang="zh-CN" altLang="en-US" sz="1200">
                <a:solidFill>
                  <a:schemeClr val="accent1"/>
                </a:solidFill>
              </a:rPr>
              <a:pPr algn="ctr">
                <a:defRPr/>
              </a:pPr>
              <a:t>‹#›</a:t>
            </a:fld>
            <a:r>
              <a:rPr lang="zh-CN" altLang="en-US" sz="1200" dirty="0">
                <a:solidFill>
                  <a:schemeClr val="accent1"/>
                </a:solidFill>
              </a:rPr>
              <a:t>  </a:t>
            </a:r>
            <a:r>
              <a:rPr lang="zh-CN" altLang="en-US" sz="1200" dirty="0">
                <a:solidFill>
                  <a:schemeClr val="accent1"/>
                </a:solidFill>
                <a:latin typeface="微软雅黑" pitchFamily="34" charset="-122"/>
                <a:ea typeface="微软雅黑" pitchFamily="34" charset="-122"/>
              </a:rPr>
              <a:t>页</a:t>
            </a:r>
          </a:p>
        </p:txBody>
      </p:sp>
      <p:cxnSp>
        <p:nvCxnSpPr>
          <p:cNvPr id="6" name="直接连接符 5"/>
          <p:cNvCxnSpPr/>
          <p:nvPr userDrawn="1"/>
        </p:nvCxnSpPr>
        <p:spPr>
          <a:xfrm>
            <a:off x="0" y="952500"/>
            <a:ext cx="1219200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8" name="组合 7"/>
          <p:cNvGrpSpPr/>
          <p:nvPr userDrawn="1"/>
        </p:nvGrpSpPr>
        <p:grpSpPr>
          <a:xfrm>
            <a:off x="607853" y="286420"/>
            <a:ext cx="392005" cy="582206"/>
            <a:chOff x="2437632" y="1965988"/>
            <a:chExt cx="1529173" cy="2271132"/>
          </a:xfrm>
          <a:solidFill>
            <a:schemeClr val="accent1"/>
          </a:solidFill>
        </p:grpSpPr>
        <p:sp>
          <p:nvSpPr>
            <p:cNvPr id="9" name="Freeform 5"/>
            <p:cNvSpPr>
              <a:spLocks/>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10"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sp>
          <p:nvSpPr>
            <p:cNvPr id="11" name="Freeform 7"/>
            <p:cNvSpPr>
              <a:spLocks/>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mn-ea"/>
              </a:endParaRPr>
            </a:p>
          </p:txBody>
        </p:sp>
      </p:grpSp>
    </p:spTree>
    <p:extLst>
      <p:ext uri="{BB962C8B-B14F-4D97-AF65-F5344CB8AC3E}">
        <p14:creationId xmlns:p14="http://schemas.microsoft.com/office/powerpoint/2010/main" val="2448295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12192000" cy="685799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1494537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75AC3E8-5008-40C5-8D3E-80B2047460D3}" type="datetimeFigureOut">
              <a:rPr lang="zh-CN" altLang="en-US" smtClean="0"/>
              <a:t>2019/10/27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27F6A6-F9B0-49AE-A777-E4AA00156CB5}" type="slidenum">
              <a:rPr lang="zh-CN" altLang="en-US" smtClean="0"/>
              <a:t>‹#›</a:t>
            </a:fld>
            <a:endParaRPr lang="zh-CN" altLang="en-US"/>
          </a:p>
        </p:txBody>
      </p:sp>
    </p:spTree>
    <p:extLst>
      <p:ext uri="{BB962C8B-B14F-4D97-AF65-F5344CB8AC3E}">
        <p14:creationId xmlns:p14="http://schemas.microsoft.com/office/powerpoint/2010/main" val="1950762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75AC3E8-5008-40C5-8D3E-80B2047460D3}" type="datetimeFigureOut">
              <a:rPr lang="zh-CN" altLang="en-US" smtClean="0"/>
              <a:t>2019/10/27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A27F6A6-F9B0-49AE-A777-E4AA00156CB5}" type="slidenum">
              <a:rPr lang="zh-CN" altLang="en-US" smtClean="0"/>
              <a:t>‹#›</a:t>
            </a:fld>
            <a:endParaRPr lang="zh-CN" altLang="en-US"/>
          </a:p>
        </p:txBody>
      </p:sp>
    </p:spTree>
    <p:extLst>
      <p:ext uri="{BB962C8B-B14F-4D97-AF65-F5344CB8AC3E}">
        <p14:creationId xmlns:p14="http://schemas.microsoft.com/office/powerpoint/2010/main" val="484560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75AC3E8-5008-40C5-8D3E-80B2047460D3}" type="datetimeFigureOut">
              <a:rPr lang="zh-CN" altLang="en-US" smtClean="0"/>
              <a:t>2019/10/27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A27F6A6-F9B0-49AE-A777-E4AA00156CB5}" type="slidenum">
              <a:rPr lang="zh-CN" altLang="en-US" smtClean="0"/>
              <a:t>‹#›</a:t>
            </a:fld>
            <a:endParaRPr lang="zh-CN" altLang="en-US"/>
          </a:p>
        </p:txBody>
      </p:sp>
    </p:spTree>
    <p:extLst>
      <p:ext uri="{BB962C8B-B14F-4D97-AF65-F5344CB8AC3E}">
        <p14:creationId xmlns:p14="http://schemas.microsoft.com/office/powerpoint/2010/main" val="3469830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75AC3E8-5008-40C5-8D3E-80B2047460D3}" type="datetimeFigureOut">
              <a:rPr lang="zh-CN" altLang="en-US" smtClean="0"/>
              <a:t>2019/10/27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A27F6A6-F9B0-49AE-A777-E4AA00156CB5}" type="slidenum">
              <a:rPr lang="zh-CN" altLang="en-US" smtClean="0"/>
              <a:t>‹#›</a:t>
            </a:fld>
            <a:endParaRPr lang="zh-CN" altLang="en-US"/>
          </a:p>
        </p:txBody>
      </p:sp>
    </p:spTree>
    <p:extLst>
      <p:ext uri="{BB962C8B-B14F-4D97-AF65-F5344CB8AC3E}">
        <p14:creationId xmlns:p14="http://schemas.microsoft.com/office/powerpoint/2010/main" val="1260596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75AC3E8-5008-40C5-8D3E-80B2047460D3}" type="datetimeFigureOut">
              <a:rPr lang="zh-CN" altLang="en-US" smtClean="0"/>
              <a:t>2019/10/27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A27F6A6-F9B0-49AE-A777-E4AA00156CB5}" type="slidenum">
              <a:rPr lang="zh-CN" altLang="en-US" smtClean="0"/>
              <a:t>‹#›</a:t>
            </a:fld>
            <a:endParaRPr lang="zh-CN" altLang="en-US"/>
          </a:p>
        </p:txBody>
      </p:sp>
    </p:spTree>
    <p:extLst>
      <p:ext uri="{BB962C8B-B14F-4D97-AF65-F5344CB8AC3E}">
        <p14:creationId xmlns:p14="http://schemas.microsoft.com/office/powerpoint/2010/main" val="1362412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75AC3E8-5008-40C5-8D3E-80B2047460D3}" type="datetimeFigureOut">
              <a:rPr lang="zh-CN" altLang="en-US" smtClean="0"/>
              <a:t>2019/10/27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A27F6A6-F9B0-49AE-A777-E4AA00156CB5}" type="slidenum">
              <a:rPr lang="zh-CN" altLang="en-US" smtClean="0"/>
              <a:t>‹#›</a:t>
            </a:fld>
            <a:endParaRPr lang="zh-CN" altLang="en-US"/>
          </a:p>
        </p:txBody>
      </p:sp>
    </p:spTree>
    <p:extLst>
      <p:ext uri="{BB962C8B-B14F-4D97-AF65-F5344CB8AC3E}">
        <p14:creationId xmlns:p14="http://schemas.microsoft.com/office/powerpoint/2010/main" val="292079352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6A8F79E-71A2-429B-BB01-D65A60474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B3C9D01-7D05-423D-BF7D-B0401BECB9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D93B80E-272E-41DB-BC20-A32B6B1246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34B78A-F82F-482E-BA99-72EABADA6DFD}" type="datetimeFigureOut">
              <a:rPr lang="zh-CN" altLang="en-US" smtClean="0"/>
              <a:t>2019/10/27</a:t>
            </a:fld>
            <a:endParaRPr lang="zh-CN" altLang="en-US"/>
          </a:p>
        </p:txBody>
      </p:sp>
      <p:sp>
        <p:nvSpPr>
          <p:cNvPr id="5" name="页脚占位符 4">
            <a:extLst>
              <a:ext uri="{FF2B5EF4-FFF2-40B4-BE49-F238E27FC236}">
                <a16:creationId xmlns:a16="http://schemas.microsoft.com/office/drawing/2014/main" id="{E840C44A-DB87-42FF-933A-5FD4F321D6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FAEF006-6290-4C34-856D-7A241114EC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2EE9E7-B8DF-4A01-B351-147455F3E52E}" type="slidenum">
              <a:rPr lang="zh-CN" altLang="en-US" smtClean="0"/>
              <a:t>‹#›</a:t>
            </a:fld>
            <a:endParaRPr lang="zh-CN" altLang="en-US"/>
          </a:p>
        </p:txBody>
      </p:sp>
    </p:spTree>
    <p:extLst>
      <p:ext uri="{BB962C8B-B14F-4D97-AF65-F5344CB8AC3E}">
        <p14:creationId xmlns:p14="http://schemas.microsoft.com/office/powerpoint/2010/main" val="566115608"/>
      </p:ext>
    </p:extLst>
  </p:cSld>
  <p:clrMap bg1="lt1" tx1="dk1" bg2="lt2" tx2="dk2" accent1="accent1" accent2="accent2" accent3="accent3" accent4="accent4" accent5="accent5" accent6="accent6" hlink="hlink" folHlink="folHlink"/>
  <p:sldLayoutIdLst>
    <p:sldLayoutId id="214748366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5AC3E8-5008-40C5-8D3E-80B2047460D3}" type="datetimeFigureOut">
              <a:rPr lang="zh-CN" altLang="en-US" smtClean="0"/>
              <a:t>2019/10/27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27F6A6-F9B0-49AE-A777-E4AA00156CB5}" type="slidenum">
              <a:rPr lang="zh-CN" altLang="en-US" smtClean="0"/>
              <a:t>‹#›</a:t>
            </a:fld>
            <a:endParaRPr lang="zh-CN" altLang="en-US"/>
          </a:p>
        </p:txBody>
      </p:sp>
    </p:spTree>
    <p:extLst>
      <p:ext uri="{BB962C8B-B14F-4D97-AF65-F5344CB8AC3E}">
        <p14:creationId xmlns:p14="http://schemas.microsoft.com/office/powerpoint/2010/main" val="338238751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luogu.org/" TargetMode="External"/><Relationship Id="rId3" Type="http://schemas.openxmlformats.org/officeDocument/2006/relationships/hyperlink" Target="http://codeforces.com/" TargetMode="External"/><Relationship Id="rId7" Type="http://schemas.openxmlformats.org/officeDocument/2006/relationships/hyperlink" Target="https://zoj.pintia.cn/hom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poj.org/" TargetMode="External"/><Relationship Id="rId11" Type="http://schemas.openxmlformats.org/officeDocument/2006/relationships/hyperlink" Target="https://www.nowcoder.com/" TargetMode="External"/><Relationship Id="rId5" Type="http://schemas.openxmlformats.org/officeDocument/2006/relationships/hyperlink" Target="http://acm.hdu.edu.cn/listproblem.php?vol=1" TargetMode="External"/><Relationship Id="rId10" Type="http://schemas.openxmlformats.org/officeDocument/2006/relationships/hyperlink" Target="https://leetcode.com/" TargetMode="External"/><Relationship Id="rId4" Type="http://schemas.openxmlformats.org/officeDocument/2006/relationships/hyperlink" Target="https://atcoder.jp/" TargetMode="External"/><Relationship Id="rId9" Type="http://schemas.openxmlformats.org/officeDocument/2006/relationships/hyperlink" Target="https://ac.nowcoder.com/acm/hom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www.bilibili.com/video/av3929318?from=search&amp;seid=8932482479713367545"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001716" y="1156363"/>
            <a:ext cx="1529173" cy="2271132"/>
            <a:chOff x="2437632" y="1965988"/>
            <a:chExt cx="1529173" cy="2271132"/>
          </a:xfrm>
          <a:solidFill>
            <a:schemeClr val="accent1"/>
          </a:solidFill>
        </p:grpSpPr>
        <p:sp>
          <p:nvSpPr>
            <p:cNvPr id="7" name="Freeform 5"/>
            <p:cNvSpPr>
              <a:spLocks/>
            </p:cNvSpPr>
            <p:nvPr/>
          </p:nvSpPr>
          <p:spPr bwMode="auto">
            <a:xfrm>
              <a:off x="3185996" y="1965988"/>
              <a:ext cx="780809" cy="732141"/>
            </a:xfrm>
            <a:custGeom>
              <a:avLst/>
              <a:gdLst>
                <a:gd name="T0" fmla="*/ 137 w 773"/>
                <a:gd name="T1" fmla="*/ 179 h 725"/>
                <a:gd name="T2" fmla="*/ 670 w 773"/>
                <a:gd name="T3" fmla="*/ 486 h 725"/>
                <a:gd name="T4" fmla="*/ 532 w 773"/>
                <a:gd name="T5" fmla="*/ 725 h 725"/>
                <a:gd name="T6" fmla="*/ 0 w 773"/>
                <a:gd name="T7" fmla="*/ 417 h 725"/>
                <a:gd name="T8" fmla="*/ 137 w 773"/>
                <a:gd name="T9" fmla="*/ 179 h 725"/>
              </a:gdLst>
              <a:ahLst/>
              <a:cxnLst>
                <a:cxn ang="0">
                  <a:pos x="T0" y="T1"/>
                </a:cxn>
                <a:cxn ang="0">
                  <a:pos x="T2" y="T3"/>
                </a:cxn>
                <a:cxn ang="0">
                  <a:pos x="T4" y="T5"/>
                </a:cxn>
                <a:cxn ang="0">
                  <a:pos x="T6" y="T7"/>
                </a:cxn>
                <a:cxn ang="0">
                  <a:pos x="T8" y="T9"/>
                </a:cxn>
              </a:cxnLst>
              <a:rect l="0" t="0" r="r" b="b"/>
              <a:pathLst>
                <a:path w="773" h="725">
                  <a:moveTo>
                    <a:pt x="137" y="179"/>
                  </a:moveTo>
                  <a:cubicBezTo>
                    <a:pt x="240" y="0"/>
                    <a:pt x="773" y="308"/>
                    <a:pt x="670" y="486"/>
                  </a:cubicBezTo>
                  <a:cubicBezTo>
                    <a:pt x="532" y="725"/>
                    <a:pt x="532" y="725"/>
                    <a:pt x="532" y="725"/>
                  </a:cubicBezTo>
                  <a:cubicBezTo>
                    <a:pt x="0" y="417"/>
                    <a:pt x="0" y="417"/>
                    <a:pt x="0" y="417"/>
                  </a:cubicBezTo>
                  <a:lnTo>
                    <a:pt x="137"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8" name="Freeform 6"/>
            <p:cNvSpPr>
              <a:spLocks noEditPoints="1"/>
            </p:cNvSpPr>
            <p:nvPr/>
          </p:nvSpPr>
          <p:spPr bwMode="auto">
            <a:xfrm>
              <a:off x="2437632" y="2425337"/>
              <a:ext cx="1264491" cy="1743052"/>
            </a:xfrm>
            <a:custGeom>
              <a:avLst/>
              <a:gdLst>
                <a:gd name="T0" fmla="*/ 0 w 1252"/>
                <a:gd name="T1" fmla="*/ 1256 h 1726"/>
                <a:gd name="T2" fmla="*/ 0 w 1252"/>
                <a:gd name="T3" fmla="*/ 1256 h 1726"/>
                <a:gd name="T4" fmla="*/ 20 w 1252"/>
                <a:gd name="T5" fmla="*/ 1618 h 1726"/>
                <a:gd name="T6" fmla="*/ 37 w 1252"/>
                <a:gd name="T7" fmla="*/ 1646 h 1726"/>
                <a:gd name="T8" fmla="*/ 165 w 1252"/>
                <a:gd name="T9" fmla="*/ 1720 h 1726"/>
                <a:gd name="T10" fmla="*/ 198 w 1252"/>
                <a:gd name="T11" fmla="*/ 1721 h 1726"/>
                <a:gd name="T12" fmla="*/ 524 w 1252"/>
                <a:gd name="T13" fmla="*/ 1557 h 1726"/>
                <a:gd name="T14" fmla="*/ 524 w 1252"/>
                <a:gd name="T15" fmla="*/ 1557 h 1726"/>
                <a:gd name="T16" fmla="*/ 538 w 1252"/>
                <a:gd name="T17" fmla="*/ 1544 h 1726"/>
                <a:gd name="T18" fmla="*/ 1221 w 1252"/>
                <a:gd name="T19" fmla="*/ 360 h 1726"/>
                <a:gd name="T20" fmla="*/ 1235 w 1252"/>
                <a:gd name="T21" fmla="*/ 337 h 1726"/>
                <a:gd name="T22" fmla="*/ 1252 w 1252"/>
                <a:gd name="T23" fmla="*/ 307 h 1726"/>
                <a:gd name="T24" fmla="*/ 1222 w 1252"/>
                <a:gd name="T25" fmla="*/ 290 h 1726"/>
                <a:gd name="T26" fmla="*/ 1085 w 1252"/>
                <a:gd name="T27" fmla="*/ 211 h 1726"/>
                <a:gd name="T28" fmla="*/ 884 w 1252"/>
                <a:gd name="T29" fmla="*/ 95 h 1726"/>
                <a:gd name="T30" fmla="*/ 749 w 1252"/>
                <a:gd name="T31" fmla="*/ 17 h 1726"/>
                <a:gd name="T32" fmla="*/ 719 w 1252"/>
                <a:gd name="T33" fmla="*/ 0 h 1726"/>
                <a:gd name="T34" fmla="*/ 702 w 1252"/>
                <a:gd name="T35" fmla="*/ 29 h 1726"/>
                <a:gd name="T36" fmla="*/ 688 w 1252"/>
                <a:gd name="T37" fmla="*/ 53 h 1726"/>
                <a:gd name="T38" fmla="*/ 4 w 1252"/>
                <a:gd name="T39" fmla="*/ 1237 h 1726"/>
                <a:gd name="T40" fmla="*/ 0 w 1252"/>
                <a:gd name="T41" fmla="*/ 1256 h 1726"/>
                <a:gd name="T42" fmla="*/ 75 w 1252"/>
                <a:gd name="T43" fmla="*/ 1252 h 1726"/>
                <a:gd name="T44" fmla="*/ 744 w 1252"/>
                <a:gd name="T45" fmla="*/ 93 h 1726"/>
                <a:gd name="T46" fmla="*/ 820 w 1252"/>
                <a:gd name="T47" fmla="*/ 137 h 1726"/>
                <a:gd name="T48" fmla="*/ 185 w 1252"/>
                <a:gd name="T49" fmla="*/ 1238 h 1726"/>
                <a:gd name="T50" fmla="*/ 89 w 1252"/>
                <a:gd name="T51" fmla="*/ 1263 h 1726"/>
                <a:gd name="T52" fmla="*/ 75 w 1252"/>
                <a:gd name="T53" fmla="*/ 1252 h 1726"/>
                <a:gd name="T54" fmla="*/ 173 w 1252"/>
                <a:gd name="T55" fmla="*/ 1646 h 1726"/>
                <a:gd name="T56" fmla="*/ 87 w 1252"/>
                <a:gd name="T57" fmla="*/ 1596 h 1726"/>
                <a:gd name="T58" fmla="*/ 72 w 1252"/>
                <a:gd name="T59" fmla="*/ 1331 h 1726"/>
                <a:gd name="T60" fmla="*/ 169 w 1252"/>
                <a:gd name="T61" fmla="*/ 1333 h 1726"/>
                <a:gd name="T62" fmla="*/ 246 w 1252"/>
                <a:gd name="T63" fmla="*/ 1432 h 1726"/>
                <a:gd name="T64" fmla="*/ 370 w 1252"/>
                <a:gd name="T65" fmla="*/ 1449 h 1726"/>
                <a:gd name="T66" fmla="*/ 421 w 1252"/>
                <a:gd name="T67" fmla="*/ 1532 h 1726"/>
                <a:gd name="T68" fmla="*/ 173 w 1252"/>
                <a:gd name="T69" fmla="*/ 1646 h 1726"/>
                <a:gd name="T70" fmla="*/ 244 w 1252"/>
                <a:gd name="T71" fmla="*/ 1272 h 1726"/>
                <a:gd name="T72" fmla="*/ 879 w 1252"/>
                <a:gd name="T73" fmla="*/ 171 h 1726"/>
                <a:gd name="T74" fmla="*/ 1021 w 1252"/>
                <a:gd name="T75" fmla="*/ 253 h 1726"/>
                <a:gd name="T76" fmla="*/ 385 w 1252"/>
                <a:gd name="T77" fmla="*/ 1353 h 1726"/>
                <a:gd name="T78" fmla="*/ 280 w 1252"/>
                <a:gd name="T79" fmla="*/ 1373 h 1726"/>
                <a:gd name="T80" fmla="*/ 244 w 1252"/>
                <a:gd name="T81" fmla="*/ 1272 h 1726"/>
                <a:gd name="T82" fmla="*/ 490 w 1252"/>
                <a:gd name="T83" fmla="*/ 1491 h 1726"/>
                <a:gd name="T84" fmla="*/ 470 w 1252"/>
                <a:gd name="T85" fmla="*/ 1483 h 1726"/>
                <a:gd name="T86" fmla="*/ 445 w 1252"/>
                <a:gd name="T87" fmla="*/ 1388 h 1726"/>
                <a:gd name="T88" fmla="*/ 1080 w 1252"/>
                <a:gd name="T89" fmla="*/ 287 h 1726"/>
                <a:gd name="T90" fmla="*/ 1158 w 1252"/>
                <a:gd name="T91" fmla="*/ 332 h 1726"/>
                <a:gd name="T92" fmla="*/ 490 w 1252"/>
                <a:gd name="T93" fmla="*/ 1491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2" h="1726">
                  <a:moveTo>
                    <a:pt x="0" y="1256"/>
                  </a:moveTo>
                  <a:cubicBezTo>
                    <a:pt x="0" y="1256"/>
                    <a:pt x="0" y="1256"/>
                    <a:pt x="0" y="1256"/>
                  </a:cubicBezTo>
                  <a:cubicBezTo>
                    <a:pt x="20" y="1618"/>
                    <a:pt x="20" y="1618"/>
                    <a:pt x="20" y="1618"/>
                  </a:cubicBezTo>
                  <a:cubicBezTo>
                    <a:pt x="20" y="1629"/>
                    <a:pt x="27" y="1640"/>
                    <a:pt x="37" y="1646"/>
                  </a:cubicBezTo>
                  <a:cubicBezTo>
                    <a:pt x="165" y="1720"/>
                    <a:pt x="165" y="1720"/>
                    <a:pt x="165" y="1720"/>
                  </a:cubicBezTo>
                  <a:cubicBezTo>
                    <a:pt x="175" y="1726"/>
                    <a:pt x="187" y="1726"/>
                    <a:pt x="198" y="1721"/>
                  </a:cubicBezTo>
                  <a:cubicBezTo>
                    <a:pt x="524" y="1557"/>
                    <a:pt x="524" y="1557"/>
                    <a:pt x="524" y="1557"/>
                  </a:cubicBezTo>
                  <a:cubicBezTo>
                    <a:pt x="524" y="1557"/>
                    <a:pt x="524" y="1557"/>
                    <a:pt x="524" y="1557"/>
                  </a:cubicBezTo>
                  <a:cubicBezTo>
                    <a:pt x="530" y="1554"/>
                    <a:pt x="535" y="1550"/>
                    <a:pt x="538" y="1544"/>
                  </a:cubicBezTo>
                  <a:cubicBezTo>
                    <a:pt x="1221" y="360"/>
                    <a:pt x="1221" y="360"/>
                    <a:pt x="1221" y="360"/>
                  </a:cubicBezTo>
                  <a:cubicBezTo>
                    <a:pt x="1235" y="337"/>
                    <a:pt x="1235" y="337"/>
                    <a:pt x="1235" y="337"/>
                  </a:cubicBezTo>
                  <a:cubicBezTo>
                    <a:pt x="1252" y="307"/>
                    <a:pt x="1252" y="307"/>
                    <a:pt x="1252" y="307"/>
                  </a:cubicBezTo>
                  <a:cubicBezTo>
                    <a:pt x="1222" y="290"/>
                    <a:pt x="1222" y="290"/>
                    <a:pt x="1222" y="290"/>
                  </a:cubicBezTo>
                  <a:cubicBezTo>
                    <a:pt x="1085" y="211"/>
                    <a:pt x="1085" y="211"/>
                    <a:pt x="1085" y="211"/>
                  </a:cubicBezTo>
                  <a:cubicBezTo>
                    <a:pt x="884" y="95"/>
                    <a:pt x="884" y="95"/>
                    <a:pt x="884" y="95"/>
                  </a:cubicBezTo>
                  <a:cubicBezTo>
                    <a:pt x="749" y="17"/>
                    <a:pt x="749" y="17"/>
                    <a:pt x="749" y="17"/>
                  </a:cubicBezTo>
                  <a:cubicBezTo>
                    <a:pt x="719" y="0"/>
                    <a:pt x="719" y="0"/>
                    <a:pt x="719" y="0"/>
                  </a:cubicBezTo>
                  <a:cubicBezTo>
                    <a:pt x="702" y="29"/>
                    <a:pt x="702" y="29"/>
                    <a:pt x="702" y="29"/>
                  </a:cubicBezTo>
                  <a:cubicBezTo>
                    <a:pt x="688" y="53"/>
                    <a:pt x="688" y="53"/>
                    <a:pt x="688" y="53"/>
                  </a:cubicBezTo>
                  <a:cubicBezTo>
                    <a:pt x="4" y="1237"/>
                    <a:pt x="4" y="1237"/>
                    <a:pt x="4" y="1237"/>
                  </a:cubicBezTo>
                  <a:cubicBezTo>
                    <a:pt x="1" y="1243"/>
                    <a:pt x="0" y="1250"/>
                    <a:pt x="0" y="1256"/>
                  </a:cubicBezTo>
                  <a:close/>
                  <a:moveTo>
                    <a:pt x="75" y="1252"/>
                  </a:moveTo>
                  <a:cubicBezTo>
                    <a:pt x="744" y="93"/>
                    <a:pt x="744" y="93"/>
                    <a:pt x="744" y="93"/>
                  </a:cubicBezTo>
                  <a:cubicBezTo>
                    <a:pt x="820" y="137"/>
                    <a:pt x="820" y="137"/>
                    <a:pt x="820" y="137"/>
                  </a:cubicBezTo>
                  <a:cubicBezTo>
                    <a:pt x="185" y="1238"/>
                    <a:pt x="185" y="1238"/>
                    <a:pt x="185" y="1238"/>
                  </a:cubicBezTo>
                  <a:cubicBezTo>
                    <a:pt x="165" y="1271"/>
                    <a:pt x="123" y="1283"/>
                    <a:pt x="89" y="1263"/>
                  </a:cubicBezTo>
                  <a:cubicBezTo>
                    <a:pt x="84" y="1260"/>
                    <a:pt x="79" y="1256"/>
                    <a:pt x="75" y="1252"/>
                  </a:cubicBezTo>
                  <a:close/>
                  <a:moveTo>
                    <a:pt x="173" y="1646"/>
                  </a:moveTo>
                  <a:cubicBezTo>
                    <a:pt x="87" y="1596"/>
                    <a:pt x="87" y="1596"/>
                    <a:pt x="87" y="1596"/>
                  </a:cubicBezTo>
                  <a:cubicBezTo>
                    <a:pt x="72" y="1331"/>
                    <a:pt x="72" y="1331"/>
                    <a:pt x="72" y="1331"/>
                  </a:cubicBezTo>
                  <a:cubicBezTo>
                    <a:pt x="104" y="1343"/>
                    <a:pt x="138" y="1344"/>
                    <a:pt x="169" y="1333"/>
                  </a:cubicBezTo>
                  <a:cubicBezTo>
                    <a:pt x="176" y="1371"/>
                    <a:pt x="210" y="1412"/>
                    <a:pt x="246" y="1432"/>
                  </a:cubicBezTo>
                  <a:cubicBezTo>
                    <a:pt x="282" y="1453"/>
                    <a:pt x="333" y="1462"/>
                    <a:pt x="370" y="1449"/>
                  </a:cubicBezTo>
                  <a:cubicBezTo>
                    <a:pt x="376" y="1481"/>
                    <a:pt x="394" y="1511"/>
                    <a:pt x="421" y="1532"/>
                  </a:cubicBezTo>
                  <a:lnTo>
                    <a:pt x="173" y="1646"/>
                  </a:lnTo>
                  <a:close/>
                  <a:moveTo>
                    <a:pt x="244" y="1272"/>
                  </a:moveTo>
                  <a:cubicBezTo>
                    <a:pt x="879" y="171"/>
                    <a:pt x="879" y="171"/>
                    <a:pt x="879" y="171"/>
                  </a:cubicBezTo>
                  <a:cubicBezTo>
                    <a:pt x="1021" y="253"/>
                    <a:pt x="1021" y="253"/>
                    <a:pt x="1021" y="253"/>
                  </a:cubicBezTo>
                  <a:cubicBezTo>
                    <a:pt x="385" y="1353"/>
                    <a:pt x="385" y="1353"/>
                    <a:pt x="385" y="1353"/>
                  </a:cubicBezTo>
                  <a:cubicBezTo>
                    <a:pt x="366" y="1387"/>
                    <a:pt x="313" y="1393"/>
                    <a:pt x="280" y="1373"/>
                  </a:cubicBezTo>
                  <a:cubicBezTo>
                    <a:pt x="246" y="1354"/>
                    <a:pt x="225" y="1305"/>
                    <a:pt x="244" y="1272"/>
                  </a:cubicBezTo>
                  <a:close/>
                  <a:moveTo>
                    <a:pt x="490" y="1491"/>
                  </a:moveTo>
                  <a:cubicBezTo>
                    <a:pt x="483" y="1489"/>
                    <a:pt x="476" y="1487"/>
                    <a:pt x="470" y="1483"/>
                  </a:cubicBezTo>
                  <a:cubicBezTo>
                    <a:pt x="437" y="1464"/>
                    <a:pt x="425" y="1421"/>
                    <a:pt x="445" y="1388"/>
                  </a:cubicBezTo>
                  <a:cubicBezTo>
                    <a:pt x="1080" y="287"/>
                    <a:pt x="1080" y="287"/>
                    <a:pt x="1080" y="287"/>
                  </a:cubicBezTo>
                  <a:cubicBezTo>
                    <a:pt x="1158" y="332"/>
                    <a:pt x="1158" y="332"/>
                    <a:pt x="1158" y="332"/>
                  </a:cubicBezTo>
                  <a:lnTo>
                    <a:pt x="490" y="14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9" name="Freeform 7"/>
            <p:cNvSpPr>
              <a:spLocks/>
            </p:cNvSpPr>
            <p:nvPr/>
          </p:nvSpPr>
          <p:spPr bwMode="auto">
            <a:xfrm>
              <a:off x="2463246" y="4116733"/>
              <a:ext cx="123802" cy="120387"/>
            </a:xfrm>
            <a:custGeom>
              <a:avLst/>
              <a:gdLst>
                <a:gd name="T0" fmla="*/ 290 w 290"/>
                <a:gd name="T1" fmla="*/ 168 h 282"/>
                <a:gd name="T2" fmla="*/ 0 w 290"/>
                <a:gd name="T3" fmla="*/ 0 h 282"/>
                <a:gd name="T4" fmla="*/ 30 w 290"/>
                <a:gd name="T5" fmla="*/ 282 h 282"/>
                <a:gd name="T6" fmla="*/ 290 w 290"/>
                <a:gd name="T7" fmla="*/ 168 h 282"/>
              </a:gdLst>
              <a:ahLst/>
              <a:cxnLst>
                <a:cxn ang="0">
                  <a:pos x="T0" y="T1"/>
                </a:cxn>
                <a:cxn ang="0">
                  <a:pos x="T2" y="T3"/>
                </a:cxn>
                <a:cxn ang="0">
                  <a:pos x="T4" y="T5"/>
                </a:cxn>
                <a:cxn ang="0">
                  <a:pos x="T6" y="T7"/>
                </a:cxn>
              </a:cxnLst>
              <a:rect l="0" t="0" r="r" b="b"/>
              <a:pathLst>
                <a:path w="290" h="282">
                  <a:moveTo>
                    <a:pt x="290" y="168"/>
                  </a:moveTo>
                  <a:lnTo>
                    <a:pt x="0" y="0"/>
                  </a:lnTo>
                  <a:lnTo>
                    <a:pt x="30" y="282"/>
                  </a:lnTo>
                  <a:lnTo>
                    <a:pt x="290"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grpSp>
      <p:sp>
        <p:nvSpPr>
          <p:cNvPr id="12" name="Rectangle 8"/>
          <p:cNvSpPr>
            <a:spLocks noChangeArrowheads="1"/>
          </p:cNvSpPr>
          <p:nvPr/>
        </p:nvSpPr>
        <p:spPr bwMode="auto">
          <a:xfrm>
            <a:off x="1129778" y="3466771"/>
            <a:ext cx="9808187" cy="5429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a:ea typeface="微软雅黑"/>
              <a:cs typeface="+mn-cs"/>
            </a:endParaRPr>
          </a:p>
        </p:txBody>
      </p:sp>
      <p:sp>
        <p:nvSpPr>
          <p:cNvPr id="15" name="文本框 14"/>
          <p:cNvSpPr txBox="1"/>
          <p:nvPr/>
        </p:nvSpPr>
        <p:spPr>
          <a:xfrm>
            <a:off x="2459409" y="2123639"/>
            <a:ext cx="7802136"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srgbClr val="314371"/>
                </a:solidFill>
                <a:effectLst/>
                <a:uLnTx/>
                <a:uFillTx/>
                <a:latin typeface="微软雅黑"/>
                <a:ea typeface="微软雅黑"/>
                <a:cs typeface="+mn-cs"/>
              </a:rPr>
              <a:t>基础编程科普及计算</a:t>
            </a:r>
          </a:p>
        </p:txBody>
      </p:sp>
      <p:grpSp>
        <p:nvGrpSpPr>
          <p:cNvPr id="3" name="组合 2">
            <a:extLst>
              <a:ext uri="{FF2B5EF4-FFF2-40B4-BE49-F238E27FC236}">
                <a16:creationId xmlns:a16="http://schemas.microsoft.com/office/drawing/2014/main" id="{74C2C84E-F5CE-4E49-9C1B-C697D008F8B1}"/>
              </a:ext>
            </a:extLst>
          </p:cNvPr>
          <p:cNvGrpSpPr/>
          <p:nvPr/>
        </p:nvGrpSpPr>
        <p:grpSpPr>
          <a:xfrm>
            <a:off x="6983563" y="3756199"/>
            <a:ext cx="2389829" cy="405304"/>
            <a:chOff x="5566978" y="4809728"/>
            <a:chExt cx="2389829" cy="405304"/>
          </a:xfrm>
        </p:grpSpPr>
        <p:grpSp>
          <p:nvGrpSpPr>
            <p:cNvPr id="32" name="组合 31"/>
            <p:cNvGrpSpPr/>
            <p:nvPr/>
          </p:nvGrpSpPr>
          <p:grpSpPr>
            <a:xfrm>
              <a:off x="5566978" y="4865562"/>
              <a:ext cx="1338653" cy="338530"/>
              <a:chOff x="4545000" y="3387331"/>
              <a:chExt cx="1004252" cy="253964"/>
            </a:xfrm>
          </p:grpSpPr>
          <p:sp>
            <p:nvSpPr>
              <p:cNvPr id="33" name="圆角矩形 32"/>
              <p:cNvSpPr/>
              <p:nvPr/>
            </p:nvSpPr>
            <p:spPr>
              <a:xfrm>
                <a:off x="4545000" y="3398755"/>
                <a:ext cx="1004252" cy="23774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8" rIns="91416" bIns="45708"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4" name="矩形 33"/>
              <p:cNvSpPr/>
              <p:nvPr/>
            </p:nvSpPr>
            <p:spPr>
              <a:xfrm>
                <a:off x="4559358" y="3387331"/>
                <a:ext cx="908141" cy="253964"/>
              </a:xfrm>
              <a:prstGeom prst="rect">
                <a:avLst/>
              </a:prstGeom>
            </p:spPr>
            <p:txBody>
              <a:bodyPr wrap="none" lIns="91416" tIns="45708" rIns="91416" bIns="4570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600" b="0" i="0" u="none" strike="noStrike" kern="1200" cap="none" spc="0" normalizeH="0" baseline="0" noProof="0" dirty="0">
                    <a:ln>
                      <a:noFill/>
                    </a:ln>
                    <a:solidFill>
                      <a:prstClr val="white"/>
                    </a:solidFill>
                    <a:effectLst/>
                    <a:uLnTx/>
                    <a:uFillTx/>
                    <a:latin typeface="微软雅黑"/>
                    <a:ea typeface="微软雅黑"/>
                    <a:cs typeface="微软雅黑"/>
                  </a:rPr>
                  <a:t>实验室地点</a:t>
                </a:r>
                <a:endParaRPr kumimoji="1" lang="en-US" altLang="zh-CN" sz="16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微软雅黑"/>
                </a:endParaRPr>
              </a:p>
            </p:txBody>
          </p:sp>
        </p:grpSp>
        <p:sp>
          <p:nvSpPr>
            <p:cNvPr id="37" name="文本框 36"/>
            <p:cNvSpPr txBox="1"/>
            <p:nvPr/>
          </p:nvSpPr>
          <p:spPr>
            <a:xfrm>
              <a:off x="6936976" y="4809728"/>
              <a:ext cx="1019831" cy="405304"/>
            </a:xfrm>
            <a:prstGeom prst="rect">
              <a:avLst/>
            </a:prstGeom>
            <a:noFill/>
          </p:spPr>
          <p:txBody>
            <a:bodyPr wrap="non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733" b="0" i="0" u="none" strike="noStrike" kern="1200" cap="none" spc="0" normalizeH="0" baseline="0" noProof="0" dirty="0">
                  <a:ln>
                    <a:noFill/>
                  </a:ln>
                  <a:solidFill>
                    <a:srgbClr val="314371"/>
                  </a:solidFill>
                  <a:effectLst/>
                  <a:uLnTx/>
                  <a:uFillTx/>
                  <a:latin typeface="微软雅黑"/>
                  <a:ea typeface="微软雅黑"/>
                  <a:cs typeface="+mn-cs"/>
                </a:rPr>
                <a:t>东三</a:t>
              </a:r>
              <a:r>
                <a:rPr kumimoji="0" lang="en-US" altLang="zh-CN" sz="1733" b="0" i="0" u="none" strike="noStrike" kern="1200" cap="none" spc="0" normalizeH="0" baseline="0" noProof="0" dirty="0">
                  <a:ln>
                    <a:noFill/>
                  </a:ln>
                  <a:solidFill>
                    <a:srgbClr val="314371"/>
                  </a:solidFill>
                  <a:effectLst/>
                  <a:uLnTx/>
                  <a:uFillTx/>
                  <a:latin typeface="微软雅黑"/>
                  <a:ea typeface="微软雅黑"/>
                  <a:cs typeface="+mn-cs"/>
                </a:rPr>
                <a:t>606</a:t>
              </a:r>
              <a:endParaRPr kumimoji="0" lang="zh-CN" altLang="en-US" sz="1733" b="0" i="0" u="none" strike="noStrike" kern="1200" cap="none" spc="0" normalizeH="0" baseline="0" noProof="0" dirty="0">
                <a:ln>
                  <a:noFill/>
                </a:ln>
                <a:solidFill>
                  <a:srgbClr val="314371"/>
                </a:solidFill>
                <a:effectLst/>
                <a:uLnTx/>
                <a:uFillTx/>
                <a:latin typeface="微软雅黑"/>
                <a:ea typeface="微软雅黑"/>
                <a:cs typeface="+mn-cs"/>
              </a:endParaRPr>
            </a:p>
          </p:txBody>
        </p:sp>
      </p:grpSp>
    </p:spTree>
    <p:extLst>
      <p:ext uri="{BB962C8B-B14F-4D97-AF65-F5344CB8AC3E}">
        <p14:creationId xmlns:p14="http://schemas.microsoft.com/office/powerpoint/2010/main" val="257311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22" presetClass="entr" presetSubtype="2" fill="hold" grpId="0" nodeType="withEffect">
                                  <p:stCondLst>
                                    <p:cond delay="15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1000"/>
                                        <p:tgtEl>
                                          <p:spTgt spid="12"/>
                                        </p:tgtEl>
                                      </p:cBhvr>
                                    </p:animEffect>
                                  </p:childTnLst>
                                </p:cTn>
                              </p:par>
                            </p:childTnLst>
                          </p:cTn>
                        </p:par>
                        <p:par>
                          <p:cTn id="12" fill="hold">
                            <p:stCondLst>
                              <p:cond delay="1150"/>
                            </p:stCondLst>
                            <p:childTnLst>
                              <p:par>
                                <p:cTn id="13" presetID="53" presetClass="entr" presetSubtype="16" fill="hold" grpId="0" nodeType="afterEffect">
                                  <p:stCondLst>
                                    <p:cond delay="0"/>
                                  </p:stCondLst>
                                  <p:iterate type="lt">
                                    <p:tmPct val="10000"/>
                                  </p:iterate>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1264217" y="351896"/>
            <a:ext cx="3491340" cy="523220"/>
          </a:xfrm>
          <a:prstGeom prst="rect">
            <a:avLst/>
          </a:prstGeom>
          <a:noFill/>
        </p:spPr>
        <p:txBody>
          <a:bodyPr wrap="none" rtlCol="0">
            <a:spAutoFit/>
          </a:bodyPr>
          <a:lstStyle/>
          <a:p>
            <a:pPr lvl="0">
              <a:defRPr/>
            </a:pPr>
            <a:r>
              <a:rPr lang="en-US" altLang="zh-CN" sz="2800" dirty="0">
                <a:solidFill>
                  <a:srgbClr val="314371"/>
                </a:solidFill>
                <a:latin typeface="微软雅黑"/>
                <a:sym typeface="微软雅黑" pitchFamily="34" charset="-122"/>
              </a:rPr>
              <a:t>OJ</a:t>
            </a:r>
            <a:r>
              <a:rPr lang="zh-CN" altLang="en-US" sz="2800" dirty="0">
                <a:solidFill>
                  <a:srgbClr val="314371"/>
                </a:solidFill>
                <a:latin typeface="微软雅黑"/>
                <a:sym typeface="微软雅黑" pitchFamily="34" charset="-122"/>
              </a:rPr>
              <a:t>的</a:t>
            </a:r>
            <a:r>
              <a:rPr lang="zh-CN" altLang="en-US" sz="2800">
                <a:solidFill>
                  <a:srgbClr val="314371"/>
                </a:solidFill>
                <a:latin typeface="微软雅黑"/>
                <a:sym typeface="微软雅黑" pitchFamily="34" charset="-122"/>
              </a:rPr>
              <a:t>常见状态及原因</a:t>
            </a:r>
            <a:endParaRPr lang="zh-CN" altLang="en-US" sz="2800" dirty="0">
              <a:solidFill>
                <a:srgbClr val="314371"/>
              </a:solidFill>
              <a:latin typeface="微软雅黑"/>
              <a:sym typeface="微软雅黑" pitchFamily="34" charset="-122"/>
            </a:endParaRPr>
          </a:p>
        </p:txBody>
      </p:sp>
      <p:pic>
        <p:nvPicPr>
          <p:cNvPr id="9" name="图片 8">
            <a:extLst>
              <a:ext uri="{FF2B5EF4-FFF2-40B4-BE49-F238E27FC236}">
                <a16:creationId xmlns:a16="http://schemas.microsoft.com/office/drawing/2014/main" id="{51E06C94-AE09-46D2-B152-FA413A9A975E}"/>
              </a:ext>
            </a:extLst>
          </p:cNvPr>
          <p:cNvPicPr>
            <a:picLocks noChangeAspect="1"/>
          </p:cNvPicPr>
          <p:nvPr/>
        </p:nvPicPr>
        <p:blipFill>
          <a:blip r:embed="rId3"/>
          <a:stretch>
            <a:fillRect/>
          </a:stretch>
        </p:blipFill>
        <p:spPr>
          <a:xfrm>
            <a:off x="1435418" y="1219729"/>
            <a:ext cx="9077325" cy="5286375"/>
          </a:xfrm>
          <a:prstGeom prst="rect">
            <a:avLst/>
          </a:prstGeom>
        </p:spPr>
      </p:pic>
    </p:spTree>
    <p:extLst>
      <p:ext uri="{BB962C8B-B14F-4D97-AF65-F5344CB8AC3E}">
        <p14:creationId xmlns:p14="http://schemas.microsoft.com/office/powerpoint/2010/main" val="42892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1264217" y="351896"/>
            <a:ext cx="2339102" cy="523220"/>
          </a:xfrm>
          <a:prstGeom prst="rect">
            <a:avLst/>
          </a:prstGeom>
          <a:noFill/>
        </p:spPr>
        <p:txBody>
          <a:bodyPr wrap="none" rtlCol="0">
            <a:spAutoFit/>
          </a:bodyPr>
          <a:lstStyle/>
          <a:p>
            <a:pPr lvl="0">
              <a:defRPr/>
            </a:pPr>
            <a:r>
              <a:rPr lang="zh-CN" altLang="en-US" sz="2800" dirty="0">
                <a:solidFill>
                  <a:srgbClr val="314371"/>
                </a:solidFill>
                <a:latin typeface="微软雅黑"/>
                <a:sym typeface="微软雅黑" pitchFamily="34" charset="-122"/>
              </a:rPr>
              <a:t>为什么要刷题</a:t>
            </a:r>
          </a:p>
        </p:txBody>
      </p:sp>
      <p:sp>
        <p:nvSpPr>
          <p:cNvPr id="2" name="文本框 1">
            <a:extLst>
              <a:ext uri="{FF2B5EF4-FFF2-40B4-BE49-F238E27FC236}">
                <a16:creationId xmlns:a16="http://schemas.microsoft.com/office/drawing/2014/main" id="{B23BE859-AE0B-49E2-BF37-178D3A1B2A3B}"/>
              </a:ext>
            </a:extLst>
          </p:cNvPr>
          <p:cNvSpPr txBox="1"/>
          <p:nvPr/>
        </p:nvSpPr>
        <p:spPr>
          <a:xfrm>
            <a:off x="383682" y="954025"/>
            <a:ext cx="5886572" cy="5432769"/>
          </a:xfrm>
          <a:prstGeom prst="rect">
            <a:avLst/>
          </a:prstGeom>
          <a:noFill/>
        </p:spPr>
        <p:txBody>
          <a:bodyPr wrap="square" rtlCol="0">
            <a:spAutoFit/>
          </a:bodyPr>
          <a:lstStyle/>
          <a:p>
            <a:pPr>
              <a:lnSpc>
                <a:spcPct val="200000"/>
              </a:lnSpc>
            </a:pPr>
            <a:r>
              <a:rPr lang="zh-CN" altLang="en-US" sz="1600" dirty="0"/>
              <a:t>算法是程序设计中的一个重要组成部分，无论是以后考研还是面试，都需要算法的知识，而一些</a:t>
            </a:r>
            <a:r>
              <a:rPr lang="en-US" altLang="zh-CN" sz="1600" dirty="0"/>
              <a:t>985/211</a:t>
            </a:r>
            <a:r>
              <a:rPr lang="zh-CN" altLang="en-US" sz="1600" dirty="0"/>
              <a:t>或则一些独角兽公司，也挺看着学生的算法能力。</a:t>
            </a:r>
            <a:endParaRPr lang="en-US" altLang="zh-CN" sz="1600" dirty="0"/>
          </a:p>
          <a:p>
            <a:pPr>
              <a:lnSpc>
                <a:spcPct val="200000"/>
              </a:lnSpc>
            </a:pPr>
            <a:r>
              <a:rPr lang="zh-CN" altLang="en-US" sz="1600" dirty="0"/>
              <a:t>算法能力的提升和做题的数量是有一定的关系，但并不是线性关系。也就是说，在做题的时候，要力求一题多解，如果自己实在想不出来其他办法了，可以去看看别人是怎么做的，千万不要觉得模仿别人的做法是件丢人的事。</a:t>
            </a:r>
          </a:p>
          <a:p>
            <a:pPr>
              <a:lnSpc>
                <a:spcPct val="200000"/>
              </a:lnSpc>
            </a:pPr>
            <a:r>
              <a:rPr lang="zh-CN" altLang="en-US" sz="1600" dirty="0"/>
              <a:t>在算法竞赛中，想要保持竞争性，就需要保持一定的刷题量和思维活跃程度。</a:t>
            </a:r>
            <a:endParaRPr lang="en-US" altLang="zh-CN" sz="1600" dirty="0"/>
          </a:p>
          <a:p>
            <a:pPr>
              <a:lnSpc>
                <a:spcPct val="200000"/>
              </a:lnSpc>
            </a:pPr>
            <a:r>
              <a:rPr lang="zh-CN" altLang="en-US" sz="1600" dirty="0"/>
              <a:t>在以后面试中，都会有算法面的环境，这个时候许多人也会选择去刷题，提升能力。</a:t>
            </a:r>
            <a:endParaRPr lang="en-US" altLang="zh-CN" sz="1600" dirty="0"/>
          </a:p>
        </p:txBody>
      </p:sp>
      <p:pic>
        <p:nvPicPr>
          <p:cNvPr id="3" name="图片 2">
            <a:extLst>
              <a:ext uri="{FF2B5EF4-FFF2-40B4-BE49-F238E27FC236}">
                <a16:creationId xmlns:a16="http://schemas.microsoft.com/office/drawing/2014/main" id="{058A188A-1B6E-4A37-82F9-2BC7D08658F0}"/>
              </a:ext>
            </a:extLst>
          </p:cNvPr>
          <p:cNvPicPr>
            <a:picLocks noChangeAspect="1"/>
          </p:cNvPicPr>
          <p:nvPr/>
        </p:nvPicPr>
        <p:blipFill>
          <a:blip r:embed="rId3"/>
          <a:stretch>
            <a:fillRect/>
          </a:stretch>
        </p:blipFill>
        <p:spPr>
          <a:xfrm>
            <a:off x="6762981" y="1204192"/>
            <a:ext cx="4911194" cy="4449616"/>
          </a:xfrm>
          <a:prstGeom prst="rect">
            <a:avLst/>
          </a:prstGeom>
        </p:spPr>
      </p:pic>
    </p:spTree>
    <p:extLst>
      <p:ext uri="{BB962C8B-B14F-4D97-AF65-F5344CB8AC3E}">
        <p14:creationId xmlns:p14="http://schemas.microsoft.com/office/powerpoint/2010/main" val="1407878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1264217" y="351896"/>
            <a:ext cx="205505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noProof="0" dirty="0">
                <a:solidFill>
                  <a:srgbClr val="314371"/>
                </a:solidFill>
                <a:latin typeface="微软雅黑"/>
                <a:ea typeface="微软雅黑"/>
                <a:sym typeface="微软雅黑" pitchFamily="34" charset="-122"/>
              </a:rPr>
              <a:t>线上</a:t>
            </a:r>
            <a:r>
              <a:rPr lang="en-US" altLang="zh-CN" sz="2800" noProof="0" dirty="0">
                <a:solidFill>
                  <a:srgbClr val="314371"/>
                </a:solidFill>
                <a:latin typeface="微软雅黑"/>
                <a:ea typeface="微软雅黑"/>
                <a:sym typeface="微软雅黑" pitchFamily="34" charset="-122"/>
              </a:rPr>
              <a:t>OJ</a:t>
            </a:r>
            <a:r>
              <a:rPr lang="zh-CN" altLang="en-US" sz="2800" noProof="0" dirty="0">
                <a:solidFill>
                  <a:srgbClr val="314371"/>
                </a:solidFill>
                <a:latin typeface="微软雅黑"/>
                <a:ea typeface="微软雅黑"/>
                <a:sym typeface="微软雅黑" pitchFamily="34" charset="-122"/>
              </a:rPr>
              <a:t>平台</a:t>
            </a:r>
            <a:endParaRPr kumimoji="0" lang="zh-CN" altLang="en-US" sz="28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sp>
        <p:nvSpPr>
          <p:cNvPr id="2" name="文本框 1">
            <a:extLst>
              <a:ext uri="{FF2B5EF4-FFF2-40B4-BE49-F238E27FC236}">
                <a16:creationId xmlns:a16="http://schemas.microsoft.com/office/drawing/2014/main" id="{47812814-56BA-4E01-9C56-14C6AAA6E2C6}"/>
              </a:ext>
            </a:extLst>
          </p:cNvPr>
          <p:cNvSpPr txBox="1"/>
          <p:nvPr/>
        </p:nvSpPr>
        <p:spPr>
          <a:xfrm>
            <a:off x="930441" y="1542054"/>
            <a:ext cx="8293770" cy="4893647"/>
          </a:xfrm>
          <a:prstGeom prst="rect">
            <a:avLst/>
          </a:prstGeom>
          <a:noFill/>
        </p:spPr>
        <p:txBody>
          <a:bodyPr wrap="square" rtlCol="0">
            <a:spAutoFit/>
          </a:bodyPr>
          <a:lstStyle/>
          <a:p>
            <a:r>
              <a:rPr lang="zh-CN" altLang="en-US" sz="2400" dirty="0">
                <a:latin typeface="+mj-ea"/>
                <a:ea typeface="+mj-ea"/>
              </a:rPr>
              <a:t>面向</a:t>
            </a:r>
            <a:r>
              <a:rPr lang="en-US" altLang="zh-CN" sz="2400" dirty="0">
                <a:latin typeface="+mj-ea"/>
                <a:ea typeface="+mj-ea"/>
              </a:rPr>
              <a:t>ICPC/OI</a:t>
            </a:r>
            <a:r>
              <a:rPr lang="zh-CN" altLang="en-US" sz="2400" dirty="0">
                <a:latin typeface="+mj-ea"/>
                <a:ea typeface="+mj-ea"/>
              </a:rPr>
              <a:t>：</a:t>
            </a:r>
            <a:endParaRPr lang="en-US" altLang="zh-CN" sz="2400" dirty="0">
              <a:latin typeface="+mj-ea"/>
              <a:ea typeface="+mj-ea"/>
            </a:endParaRPr>
          </a:p>
          <a:p>
            <a:pPr marL="342900" indent="-342900">
              <a:buAutoNum type="arabicPeriod"/>
            </a:pPr>
            <a:r>
              <a:rPr lang="en-US" altLang="zh-CN" sz="2400" dirty="0" err="1">
                <a:latin typeface="+mj-ea"/>
                <a:ea typeface="+mj-ea"/>
              </a:rPr>
              <a:t>Codeforces</a:t>
            </a:r>
            <a:r>
              <a:rPr lang="en-US" altLang="zh-CN" sz="2400" dirty="0">
                <a:latin typeface="+mj-ea"/>
                <a:ea typeface="+mj-ea"/>
              </a:rPr>
              <a:t> </a:t>
            </a:r>
            <a:r>
              <a:rPr lang="en-US" altLang="zh-CN" sz="2400" dirty="0">
                <a:hlinkClick r:id="rId3"/>
              </a:rPr>
              <a:t>http://codeforces.com/</a:t>
            </a:r>
            <a:endParaRPr lang="en-US" altLang="zh-CN" sz="2400" dirty="0">
              <a:latin typeface="+mj-ea"/>
              <a:ea typeface="+mj-ea"/>
            </a:endParaRPr>
          </a:p>
          <a:p>
            <a:pPr marL="342900" indent="-342900">
              <a:buAutoNum type="arabicPeriod"/>
            </a:pPr>
            <a:r>
              <a:rPr lang="en-US" altLang="zh-CN" sz="2400" dirty="0" err="1">
                <a:latin typeface="+mj-ea"/>
                <a:ea typeface="+mj-ea"/>
              </a:rPr>
              <a:t>Atcoder</a:t>
            </a:r>
            <a:r>
              <a:rPr lang="en-US" altLang="zh-CN" sz="2400" dirty="0">
                <a:latin typeface="+mj-ea"/>
                <a:ea typeface="+mj-ea"/>
              </a:rPr>
              <a:t> </a:t>
            </a:r>
            <a:r>
              <a:rPr lang="en-US" altLang="zh-CN" sz="2400" dirty="0">
                <a:hlinkClick r:id="rId4"/>
              </a:rPr>
              <a:t>https://atcoder.jp/</a:t>
            </a:r>
            <a:endParaRPr lang="zh-CN" altLang="en-US" sz="2400" dirty="0">
              <a:latin typeface="+mj-ea"/>
              <a:ea typeface="+mj-ea"/>
            </a:endParaRPr>
          </a:p>
          <a:p>
            <a:pPr marL="342900" indent="-342900">
              <a:buAutoNum type="arabicPeriod"/>
            </a:pPr>
            <a:r>
              <a:rPr lang="en-US" altLang="zh-CN" sz="2400" dirty="0">
                <a:latin typeface="+mj-ea"/>
                <a:ea typeface="+mj-ea"/>
              </a:rPr>
              <a:t>HDU </a:t>
            </a:r>
            <a:r>
              <a:rPr lang="en-US" altLang="zh-CN" sz="2400" dirty="0">
                <a:hlinkClick r:id="rId5"/>
              </a:rPr>
              <a:t>http://acm.hdu.edu.cn/listproblem.php?vol=1</a:t>
            </a:r>
            <a:endParaRPr lang="en-US" altLang="zh-CN" sz="2400" dirty="0"/>
          </a:p>
          <a:p>
            <a:pPr marL="342900" indent="-342900">
              <a:buAutoNum type="arabicPeriod"/>
            </a:pPr>
            <a:r>
              <a:rPr lang="en-US" altLang="zh-CN" sz="2400" dirty="0">
                <a:latin typeface="+mj-ea"/>
                <a:ea typeface="+mj-ea"/>
              </a:rPr>
              <a:t>POJ  </a:t>
            </a:r>
            <a:r>
              <a:rPr lang="en-US" altLang="zh-CN" sz="2400" dirty="0">
                <a:hlinkClick r:id="rId6"/>
              </a:rPr>
              <a:t>http://poj.org/</a:t>
            </a:r>
            <a:endParaRPr lang="en-US" altLang="zh-CN" sz="2400" dirty="0">
              <a:latin typeface="+mj-ea"/>
              <a:ea typeface="+mj-ea"/>
            </a:endParaRPr>
          </a:p>
          <a:p>
            <a:pPr marL="342900" indent="-342900">
              <a:buAutoNum type="arabicPeriod"/>
            </a:pPr>
            <a:r>
              <a:rPr lang="en-US" altLang="zh-CN" sz="2400" dirty="0">
                <a:latin typeface="+mj-ea"/>
                <a:ea typeface="+mj-ea"/>
              </a:rPr>
              <a:t>ZOJ </a:t>
            </a:r>
            <a:r>
              <a:rPr lang="en-US" altLang="zh-CN" sz="2400" dirty="0">
                <a:hlinkClick r:id="rId7"/>
              </a:rPr>
              <a:t>https://zoj.pintia.cn/home</a:t>
            </a:r>
            <a:endParaRPr lang="en-US" altLang="zh-CN" sz="2400" dirty="0">
              <a:latin typeface="+mj-ea"/>
              <a:ea typeface="+mj-ea"/>
            </a:endParaRPr>
          </a:p>
          <a:p>
            <a:pPr marL="342900" indent="-342900">
              <a:buAutoNum type="arabicPeriod"/>
            </a:pPr>
            <a:r>
              <a:rPr lang="zh-CN" altLang="en-US" sz="2400" dirty="0">
                <a:latin typeface="+mj-ea"/>
                <a:ea typeface="+mj-ea"/>
              </a:rPr>
              <a:t>洛谷 </a:t>
            </a:r>
            <a:r>
              <a:rPr lang="en-US" altLang="zh-CN" sz="2400" dirty="0">
                <a:hlinkClick r:id="rId8"/>
              </a:rPr>
              <a:t>https://www.luogu.org/</a:t>
            </a:r>
            <a:endParaRPr lang="en-US" altLang="zh-CN" sz="2400" dirty="0"/>
          </a:p>
          <a:p>
            <a:pPr marL="342900" indent="-342900">
              <a:buAutoNum type="arabicPeriod"/>
            </a:pPr>
            <a:r>
              <a:rPr lang="zh-CN" altLang="en-US" sz="2400" dirty="0"/>
              <a:t>牛客竞赛 </a:t>
            </a:r>
            <a:r>
              <a:rPr lang="en-US" altLang="zh-CN" sz="2400" dirty="0">
                <a:hlinkClick r:id="rId9"/>
              </a:rPr>
              <a:t>https://ac.nowcoder.com/acm/home</a:t>
            </a:r>
            <a:endParaRPr lang="en-US" altLang="zh-CN" sz="2400" dirty="0"/>
          </a:p>
          <a:p>
            <a:pPr marL="342900" indent="-342900">
              <a:buAutoNum type="arabicPeriod"/>
            </a:pPr>
            <a:r>
              <a:rPr lang="zh-CN" altLang="en-US" sz="2400" dirty="0"/>
              <a:t>* </a:t>
            </a:r>
            <a:r>
              <a:rPr lang="en-US" altLang="zh-CN" sz="2400" dirty="0" err="1"/>
              <a:t>vjudge</a:t>
            </a:r>
            <a:endParaRPr lang="en-US" altLang="zh-CN" sz="2400" dirty="0"/>
          </a:p>
          <a:p>
            <a:pPr marL="342900" indent="-342900">
              <a:buAutoNum type="arabicPeriod"/>
            </a:pPr>
            <a:endParaRPr lang="en-US" altLang="zh-CN" sz="2400" dirty="0">
              <a:latin typeface="+mj-ea"/>
              <a:ea typeface="+mj-ea"/>
            </a:endParaRPr>
          </a:p>
          <a:p>
            <a:r>
              <a:rPr lang="zh-CN" altLang="en-US" sz="2400" dirty="0">
                <a:latin typeface="+mj-ea"/>
                <a:ea typeface="+mj-ea"/>
              </a:rPr>
              <a:t>面向面试：</a:t>
            </a:r>
            <a:endParaRPr lang="en-US" altLang="zh-CN" sz="2400" dirty="0">
              <a:latin typeface="+mj-ea"/>
              <a:ea typeface="+mj-ea"/>
            </a:endParaRPr>
          </a:p>
          <a:p>
            <a:pPr marL="342900" indent="-342900">
              <a:buAutoNum type="arabicPeriod"/>
            </a:pPr>
            <a:r>
              <a:rPr lang="en-US" altLang="zh-CN" sz="2400" dirty="0" err="1">
                <a:latin typeface="+mj-ea"/>
                <a:ea typeface="+mj-ea"/>
              </a:rPr>
              <a:t>LeetCode</a:t>
            </a:r>
            <a:r>
              <a:rPr lang="en-US" altLang="zh-CN" sz="2400" dirty="0">
                <a:latin typeface="+mj-ea"/>
                <a:ea typeface="+mj-ea"/>
              </a:rPr>
              <a:t> </a:t>
            </a:r>
            <a:r>
              <a:rPr lang="en-US" altLang="zh-CN" sz="2400" dirty="0">
                <a:hlinkClick r:id="rId10"/>
              </a:rPr>
              <a:t>https://leetcode.com/</a:t>
            </a:r>
            <a:endParaRPr lang="en-US" altLang="zh-CN" sz="2400" dirty="0">
              <a:latin typeface="+mj-ea"/>
              <a:ea typeface="+mj-ea"/>
            </a:endParaRPr>
          </a:p>
          <a:p>
            <a:pPr marL="342900" indent="-342900">
              <a:buAutoNum type="arabicPeriod"/>
            </a:pPr>
            <a:r>
              <a:rPr lang="zh-CN" altLang="en-US" sz="2400" dirty="0">
                <a:latin typeface="+mj-ea"/>
                <a:ea typeface="+mj-ea"/>
              </a:rPr>
              <a:t>牛客网 </a:t>
            </a:r>
            <a:r>
              <a:rPr lang="en-US" altLang="zh-CN" sz="2400" dirty="0">
                <a:hlinkClick r:id="rId11"/>
              </a:rPr>
              <a:t>https://www.nowcoder.com/</a:t>
            </a:r>
            <a:endParaRPr lang="en-US" altLang="zh-CN" sz="2400" dirty="0">
              <a:latin typeface="+mj-ea"/>
              <a:ea typeface="+mj-ea"/>
            </a:endParaRPr>
          </a:p>
        </p:txBody>
      </p:sp>
    </p:spTree>
    <p:extLst>
      <p:ext uri="{BB962C8B-B14F-4D97-AF65-F5344CB8AC3E}">
        <p14:creationId xmlns:p14="http://schemas.microsoft.com/office/powerpoint/2010/main" val="405659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1264217" y="351896"/>
            <a:ext cx="205505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noProof="0" dirty="0">
                <a:solidFill>
                  <a:srgbClr val="314371"/>
                </a:solidFill>
                <a:latin typeface="微软雅黑"/>
                <a:ea typeface="微软雅黑"/>
                <a:sym typeface="微软雅黑" pitchFamily="34" charset="-122"/>
              </a:rPr>
              <a:t>线上</a:t>
            </a:r>
            <a:r>
              <a:rPr lang="en-US" altLang="zh-CN" sz="2800" noProof="0" dirty="0">
                <a:solidFill>
                  <a:srgbClr val="314371"/>
                </a:solidFill>
                <a:latin typeface="微软雅黑"/>
                <a:ea typeface="微软雅黑"/>
                <a:sym typeface="微软雅黑" pitchFamily="34" charset="-122"/>
              </a:rPr>
              <a:t>OJ</a:t>
            </a:r>
            <a:r>
              <a:rPr lang="zh-CN" altLang="en-US" sz="2800" noProof="0" dirty="0">
                <a:solidFill>
                  <a:srgbClr val="314371"/>
                </a:solidFill>
                <a:latin typeface="微软雅黑"/>
                <a:ea typeface="微软雅黑"/>
                <a:sym typeface="微软雅黑" pitchFamily="34" charset="-122"/>
              </a:rPr>
              <a:t>平台</a:t>
            </a:r>
            <a:endParaRPr kumimoji="0" lang="zh-CN" altLang="en-US" sz="28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pic>
        <p:nvPicPr>
          <p:cNvPr id="3" name="图片 2">
            <a:extLst>
              <a:ext uri="{FF2B5EF4-FFF2-40B4-BE49-F238E27FC236}">
                <a16:creationId xmlns:a16="http://schemas.microsoft.com/office/drawing/2014/main" id="{93FBFE5A-D6D3-4B5C-81B3-2357A185A5D8}"/>
              </a:ext>
            </a:extLst>
          </p:cNvPr>
          <p:cNvPicPr>
            <a:picLocks noChangeAspect="1"/>
          </p:cNvPicPr>
          <p:nvPr/>
        </p:nvPicPr>
        <p:blipFill>
          <a:blip r:embed="rId3"/>
          <a:stretch>
            <a:fillRect/>
          </a:stretch>
        </p:blipFill>
        <p:spPr>
          <a:xfrm>
            <a:off x="185672" y="1034373"/>
            <a:ext cx="9656598" cy="5781366"/>
          </a:xfrm>
          <a:prstGeom prst="rect">
            <a:avLst/>
          </a:prstGeom>
        </p:spPr>
      </p:pic>
      <p:pic>
        <p:nvPicPr>
          <p:cNvPr id="4" name="图片 3">
            <a:extLst>
              <a:ext uri="{FF2B5EF4-FFF2-40B4-BE49-F238E27FC236}">
                <a16:creationId xmlns:a16="http://schemas.microsoft.com/office/drawing/2014/main" id="{5DD25D21-1F72-4274-A315-70E9F7C9368F}"/>
              </a:ext>
            </a:extLst>
          </p:cNvPr>
          <p:cNvPicPr>
            <a:picLocks noChangeAspect="1"/>
          </p:cNvPicPr>
          <p:nvPr/>
        </p:nvPicPr>
        <p:blipFill>
          <a:blip r:embed="rId4"/>
          <a:stretch>
            <a:fillRect/>
          </a:stretch>
        </p:blipFill>
        <p:spPr>
          <a:xfrm>
            <a:off x="1206028" y="1587508"/>
            <a:ext cx="9151862" cy="5270492"/>
          </a:xfrm>
          <a:prstGeom prst="rect">
            <a:avLst/>
          </a:prstGeom>
        </p:spPr>
      </p:pic>
      <p:pic>
        <p:nvPicPr>
          <p:cNvPr id="5" name="图片 4">
            <a:extLst>
              <a:ext uri="{FF2B5EF4-FFF2-40B4-BE49-F238E27FC236}">
                <a16:creationId xmlns:a16="http://schemas.microsoft.com/office/drawing/2014/main" id="{7C3160B0-A269-467B-BC0F-B4051D119494}"/>
              </a:ext>
            </a:extLst>
          </p:cNvPr>
          <p:cNvPicPr>
            <a:picLocks noChangeAspect="1"/>
          </p:cNvPicPr>
          <p:nvPr/>
        </p:nvPicPr>
        <p:blipFill>
          <a:blip r:embed="rId5"/>
          <a:stretch>
            <a:fillRect/>
          </a:stretch>
        </p:blipFill>
        <p:spPr>
          <a:xfrm>
            <a:off x="1446416" y="1030727"/>
            <a:ext cx="10665229" cy="4792900"/>
          </a:xfrm>
          <a:prstGeom prst="rect">
            <a:avLst/>
          </a:prstGeom>
        </p:spPr>
      </p:pic>
      <p:pic>
        <p:nvPicPr>
          <p:cNvPr id="7" name="图片 6">
            <a:extLst>
              <a:ext uri="{FF2B5EF4-FFF2-40B4-BE49-F238E27FC236}">
                <a16:creationId xmlns:a16="http://schemas.microsoft.com/office/drawing/2014/main" id="{37365EED-D446-4EA8-A0AF-141CAD6269C8}"/>
              </a:ext>
            </a:extLst>
          </p:cNvPr>
          <p:cNvPicPr>
            <a:picLocks noChangeAspect="1"/>
          </p:cNvPicPr>
          <p:nvPr/>
        </p:nvPicPr>
        <p:blipFill>
          <a:blip r:embed="rId6"/>
          <a:stretch>
            <a:fillRect/>
          </a:stretch>
        </p:blipFill>
        <p:spPr>
          <a:xfrm>
            <a:off x="1783498" y="1106928"/>
            <a:ext cx="10365971" cy="5751072"/>
          </a:xfrm>
          <a:prstGeom prst="rect">
            <a:avLst/>
          </a:prstGeom>
        </p:spPr>
      </p:pic>
      <p:pic>
        <p:nvPicPr>
          <p:cNvPr id="10" name="Picture 2">
            <a:extLst>
              <a:ext uri="{FF2B5EF4-FFF2-40B4-BE49-F238E27FC236}">
                <a16:creationId xmlns:a16="http://schemas.microsoft.com/office/drawing/2014/main" id="{A0862EEE-68E9-4CD4-9D3A-ECAF141D417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505" t="38042" r="17375" b="13878"/>
          <a:stretch/>
        </p:blipFill>
        <p:spPr bwMode="auto">
          <a:xfrm>
            <a:off x="5013971" y="992112"/>
            <a:ext cx="6498064" cy="5270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966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流程图: 离页连接符 29"/>
          <p:cNvSpPr/>
          <p:nvPr/>
        </p:nvSpPr>
        <p:spPr>
          <a:xfrm>
            <a:off x="2079666" y="1931648"/>
            <a:ext cx="1692234" cy="1773054"/>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9600" b="1" dirty="0">
                <a:solidFill>
                  <a:prstClr val="white"/>
                </a:solidFill>
                <a:latin typeface="Arial"/>
                <a:ea typeface="微软雅黑"/>
              </a:rPr>
              <a:t>3</a:t>
            </a:r>
            <a:endParaRPr kumimoji="0" lang="zh-CN" altLang="en-US" sz="9600" b="1"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31" name="直接连接符 30"/>
          <p:cNvCxnSpPr/>
          <p:nvPr/>
        </p:nvCxnSpPr>
        <p:spPr>
          <a:xfrm>
            <a:off x="3975100" y="2781587"/>
            <a:ext cx="57531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472126" y="1945742"/>
            <a:ext cx="387798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800" b="1" dirty="0">
                <a:solidFill>
                  <a:srgbClr val="314371"/>
                </a:solidFill>
                <a:latin typeface="微软雅黑"/>
                <a:ea typeface="微软雅黑"/>
              </a:rPr>
              <a:t>语言和编译器</a:t>
            </a:r>
            <a:endParaRPr kumimoji="0" lang="zh-CN" altLang="en-US" sz="4800" b="1" i="0" u="none" strike="noStrike" kern="1200" cap="none" spc="0" normalizeH="0" baseline="0" noProof="0" dirty="0">
              <a:ln>
                <a:noFill/>
              </a:ln>
              <a:solidFill>
                <a:srgbClr val="314371"/>
              </a:solidFill>
              <a:effectLst/>
              <a:uLnTx/>
              <a:uFillTx/>
              <a:latin typeface="微软雅黑"/>
              <a:ea typeface="微软雅黑"/>
              <a:cs typeface="+mn-cs"/>
            </a:endParaRPr>
          </a:p>
        </p:txBody>
      </p:sp>
      <p:grpSp>
        <p:nvGrpSpPr>
          <p:cNvPr id="35" name="组合 34"/>
          <p:cNvGrpSpPr/>
          <p:nvPr/>
        </p:nvGrpSpPr>
        <p:grpSpPr>
          <a:xfrm>
            <a:off x="4565517" y="3213303"/>
            <a:ext cx="204812" cy="1867285"/>
            <a:chOff x="6962659" y="2067973"/>
            <a:chExt cx="200968" cy="1832244"/>
          </a:xfrm>
          <a:solidFill>
            <a:srgbClr val="F2F2F2"/>
          </a:solidFill>
        </p:grpSpPr>
        <p:cxnSp>
          <p:nvCxnSpPr>
            <p:cNvPr id="36" name="直接连接符 35"/>
            <p:cNvCxnSpPr>
              <a:cxnSpLocks/>
              <a:endCxn id="56" idx="4"/>
            </p:cNvCxnSpPr>
            <p:nvPr/>
          </p:nvCxnSpPr>
          <p:spPr>
            <a:xfrm>
              <a:off x="7063143" y="2219103"/>
              <a:ext cx="0" cy="1681114"/>
            </a:xfrm>
            <a:prstGeom prst="line">
              <a:avLst/>
            </a:prstGeom>
            <a:grpFill/>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6962660" y="2067973"/>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9" name="椭圆 48"/>
            <p:cNvSpPr/>
            <p:nvPr/>
          </p:nvSpPr>
          <p:spPr>
            <a:xfrm>
              <a:off x="6962660" y="2883611"/>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6" name="椭圆 55"/>
            <p:cNvSpPr/>
            <p:nvPr/>
          </p:nvSpPr>
          <p:spPr>
            <a:xfrm>
              <a:off x="6962659" y="3699250"/>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59" name="矩形 122"/>
          <p:cNvSpPr>
            <a:spLocks noChangeArrowheads="1"/>
          </p:cNvSpPr>
          <p:nvPr/>
        </p:nvSpPr>
        <p:spPr bwMode="auto">
          <a:xfrm>
            <a:off x="4940265" y="3116636"/>
            <a:ext cx="3202386"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lang="zh-CN" altLang="en-US" sz="2000" dirty="0">
                <a:solidFill>
                  <a:srgbClr val="314371"/>
                </a:solidFill>
                <a:latin typeface="微软雅黑"/>
                <a:ea typeface="微软雅黑"/>
                <a:sym typeface="微软雅黑" pitchFamily="34" charset="-122"/>
              </a:rPr>
              <a:t>常用语言</a:t>
            </a:r>
            <a:endParaRPr kumimoji="0" lang="zh-CN" altLang="en-US"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sp>
        <p:nvSpPr>
          <p:cNvPr id="60" name="矩形 122"/>
          <p:cNvSpPr>
            <a:spLocks noChangeArrowheads="1"/>
          </p:cNvSpPr>
          <p:nvPr/>
        </p:nvSpPr>
        <p:spPr bwMode="auto">
          <a:xfrm>
            <a:off x="4940264" y="3931518"/>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en-US" altLang="zh-CN"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rPr>
              <a:t>C/C++ </a:t>
            </a:r>
            <a:r>
              <a:rPr lang="zh-CN" altLang="en-US" sz="2000" dirty="0">
                <a:solidFill>
                  <a:srgbClr val="314371"/>
                </a:solidFill>
                <a:latin typeface="微软雅黑"/>
                <a:ea typeface="微软雅黑"/>
                <a:sym typeface="微软雅黑" pitchFamily="34" charset="-122"/>
              </a:rPr>
              <a:t>编辑器和编译器</a:t>
            </a:r>
            <a:endParaRPr kumimoji="0" lang="zh-CN" altLang="en-US"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sp>
        <p:nvSpPr>
          <p:cNvPr id="61" name="矩形 122"/>
          <p:cNvSpPr>
            <a:spLocks noChangeArrowheads="1"/>
          </p:cNvSpPr>
          <p:nvPr/>
        </p:nvSpPr>
        <p:spPr bwMode="auto">
          <a:xfrm>
            <a:off x="4940264" y="4649735"/>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lang="zh-CN" altLang="en-US" sz="2000" noProof="0" dirty="0">
                <a:solidFill>
                  <a:srgbClr val="314371"/>
                </a:solidFill>
                <a:latin typeface="微软雅黑"/>
                <a:ea typeface="微软雅黑"/>
                <a:sym typeface="微软雅黑" pitchFamily="34" charset="-122"/>
              </a:rPr>
              <a:t>建议使用编译器</a:t>
            </a:r>
            <a:endParaRPr kumimoji="0" lang="zh-CN" altLang="en-US"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spTree>
    <p:extLst>
      <p:ext uri="{BB962C8B-B14F-4D97-AF65-F5344CB8AC3E}">
        <p14:creationId xmlns:p14="http://schemas.microsoft.com/office/powerpoint/2010/main" val="788636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down)">
                                      <p:cBhvr>
                                        <p:cTn id="17" dur="500"/>
                                        <p:tgtEl>
                                          <p:spTgt spid="33"/>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60"/>
                                        </p:tgtEl>
                                        <p:attrNameLst>
                                          <p:attrName>style.visibility</p:attrName>
                                        </p:attrNameLst>
                                      </p:cBhvr>
                                      <p:to>
                                        <p:strVal val="visible"/>
                                      </p:to>
                                    </p:set>
                                    <p:animEffect transition="in" filter="wipe(left)">
                                      <p:cBhvr>
                                        <p:cTn id="28" dur="500"/>
                                        <p:tgtEl>
                                          <p:spTgt spid="60"/>
                                        </p:tgtEl>
                                      </p:cBhvr>
                                    </p:animEffect>
                                  </p:childTnLst>
                                </p:cTn>
                              </p:par>
                              <p:par>
                                <p:cTn id="29" presetID="22" presetClass="entr" presetSubtype="8" fill="hold" grpId="0" nodeType="withEffect">
                                  <p:stCondLst>
                                    <p:cond delay="40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59" grpId="0"/>
      <p:bldP spid="60"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3B543D-3926-421C-AE58-9F0121828B9B}"/>
              </a:ext>
            </a:extLst>
          </p:cNvPr>
          <p:cNvSpPr txBox="1"/>
          <p:nvPr/>
        </p:nvSpPr>
        <p:spPr>
          <a:xfrm>
            <a:off x="1264217" y="351896"/>
            <a:ext cx="162095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314371"/>
                </a:solidFill>
                <a:latin typeface="微软雅黑"/>
                <a:ea typeface="微软雅黑"/>
                <a:sym typeface="微软雅黑" pitchFamily="34" charset="-122"/>
              </a:rPr>
              <a:t>常用语言</a:t>
            </a:r>
            <a:endParaRPr kumimoji="0" lang="zh-CN" altLang="en-US" sz="28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sp>
        <p:nvSpPr>
          <p:cNvPr id="3" name="文本框 2">
            <a:extLst>
              <a:ext uri="{FF2B5EF4-FFF2-40B4-BE49-F238E27FC236}">
                <a16:creationId xmlns:a16="http://schemas.microsoft.com/office/drawing/2014/main" id="{187123BD-3823-42BE-A602-833E6322AC21}"/>
              </a:ext>
            </a:extLst>
          </p:cNvPr>
          <p:cNvSpPr txBox="1"/>
          <p:nvPr/>
        </p:nvSpPr>
        <p:spPr>
          <a:xfrm>
            <a:off x="320843" y="1098884"/>
            <a:ext cx="2669192" cy="1938992"/>
          </a:xfrm>
          <a:prstGeom prst="rect">
            <a:avLst/>
          </a:prstGeom>
          <a:noFill/>
        </p:spPr>
        <p:txBody>
          <a:bodyPr wrap="none" rtlCol="0">
            <a:spAutoFit/>
          </a:bodyPr>
          <a:lstStyle/>
          <a:p>
            <a:pPr marL="742950" indent="-742950">
              <a:buAutoNum type="arabicPeriod"/>
            </a:pPr>
            <a:r>
              <a:rPr lang="en-US" altLang="zh-CN" sz="4000" dirty="0">
                <a:latin typeface="+mj-ea"/>
                <a:ea typeface="+mj-ea"/>
              </a:rPr>
              <a:t>C/C++</a:t>
            </a:r>
          </a:p>
          <a:p>
            <a:pPr marL="742950" indent="-742950">
              <a:buAutoNum type="arabicPeriod"/>
            </a:pPr>
            <a:r>
              <a:rPr lang="en-US" altLang="zh-CN" sz="4000" dirty="0">
                <a:latin typeface="+mj-ea"/>
                <a:ea typeface="+mj-ea"/>
              </a:rPr>
              <a:t>Java</a:t>
            </a:r>
          </a:p>
          <a:p>
            <a:pPr marL="742950" indent="-742950">
              <a:buAutoNum type="arabicPeriod"/>
            </a:pPr>
            <a:r>
              <a:rPr lang="en-US" altLang="zh-CN" sz="4000" dirty="0">
                <a:latin typeface="+mj-ea"/>
                <a:ea typeface="+mj-ea"/>
              </a:rPr>
              <a:t>Python</a:t>
            </a:r>
            <a:endParaRPr lang="zh-CN" altLang="en-US" sz="4000" dirty="0">
              <a:latin typeface="+mj-ea"/>
              <a:ea typeface="+mj-ea"/>
            </a:endParaRPr>
          </a:p>
        </p:txBody>
      </p:sp>
      <p:pic>
        <p:nvPicPr>
          <p:cNvPr id="4" name="图片 3">
            <a:extLst>
              <a:ext uri="{FF2B5EF4-FFF2-40B4-BE49-F238E27FC236}">
                <a16:creationId xmlns:a16="http://schemas.microsoft.com/office/drawing/2014/main" id="{FE1DEEE2-1C28-4A09-BB64-CC3A163ECCA4}"/>
              </a:ext>
            </a:extLst>
          </p:cNvPr>
          <p:cNvPicPr>
            <a:picLocks noChangeAspect="1"/>
          </p:cNvPicPr>
          <p:nvPr/>
        </p:nvPicPr>
        <p:blipFill>
          <a:blip r:embed="rId2"/>
          <a:stretch>
            <a:fillRect/>
          </a:stretch>
        </p:blipFill>
        <p:spPr>
          <a:xfrm>
            <a:off x="3508850" y="128982"/>
            <a:ext cx="5559311" cy="6600035"/>
          </a:xfrm>
          <a:prstGeom prst="rect">
            <a:avLst/>
          </a:prstGeom>
        </p:spPr>
      </p:pic>
      <p:pic>
        <p:nvPicPr>
          <p:cNvPr id="5" name="图片 4">
            <a:extLst>
              <a:ext uri="{FF2B5EF4-FFF2-40B4-BE49-F238E27FC236}">
                <a16:creationId xmlns:a16="http://schemas.microsoft.com/office/drawing/2014/main" id="{12754B8F-7496-47EB-9A1D-D3577A3DC3EA}"/>
              </a:ext>
            </a:extLst>
          </p:cNvPr>
          <p:cNvPicPr>
            <a:picLocks noChangeAspect="1"/>
          </p:cNvPicPr>
          <p:nvPr/>
        </p:nvPicPr>
        <p:blipFill>
          <a:blip r:embed="rId3"/>
          <a:stretch>
            <a:fillRect/>
          </a:stretch>
        </p:blipFill>
        <p:spPr>
          <a:xfrm>
            <a:off x="4427981" y="554569"/>
            <a:ext cx="5346032" cy="6374975"/>
          </a:xfrm>
          <a:prstGeom prst="rect">
            <a:avLst/>
          </a:prstGeom>
        </p:spPr>
      </p:pic>
      <p:pic>
        <p:nvPicPr>
          <p:cNvPr id="9" name="图片 8">
            <a:extLst>
              <a:ext uri="{FF2B5EF4-FFF2-40B4-BE49-F238E27FC236}">
                <a16:creationId xmlns:a16="http://schemas.microsoft.com/office/drawing/2014/main" id="{0EEFDE3D-4A7F-4CA5-A031-F1033D6DC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0862" y="966124"/>
            <a:ext cx="6178717" cy="5891876"/>
          </a:xfrm>
          <a:prstGeom prst="rect">
            <a:avLst/>
          </a:prstGeom>
        </p:spPr>
      </p:pic>
    </p:spTree>
    <p:extLst>
      <p:ext uri="{BB962C8B-B14F-4D97-AF65-F5344CB8AC3E}">
        <p14:creationId xmlns:p14="http://schemas.microsoft.com/office/powerpoint/2010/main" val="110012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3B543D-3926-421C-AE58-9F0121828B9B}"/>
              </a:ext>
            </a:extLst>
          </p:cNvPr>
          <p:cNvSpPr txBox="1"/>
          <p:nvPr/>
        </p:nvSpPr>
        <p:spPr>
          <a:xfrm>
            <a:off x="1264217" y="351896"/>
            <a:ext cx="3970959" cy="523220"/>
          </a:xfrm>
          <a:prstGeom prst="rect">
            <a:avLst/>
          </a:prstGeom>
          <a:noFill/>
        </p:spPr>
        <p:txBody>
          <a:bodyPr wrap="none" rtlCol="0">
            <a:spAutoFit/>
          </a:bodyPr>
          <a:lstStyle/>
          <a:p>
            <a:pPr lvl="0">
              <a:spcBef>
                <a:spcPct val="0"/>
              </a:spcBef>
              <a:defRPr/>
            </a:pPr>
            <a:r>
              <a:rPr lang="en-US" altLang="zh-CN" sz="2800" dirty="0">
                <a:solidFill>
                  <a:srgbClr val="314371"/>
                </a:solidFill>
                <a:latin typeface="微软雅黑"/>
                <a:sym typeface="微软雅黑" pitchFamily="34" charset="-122"/>
              </a:rPr>
              <a:t>C/C++ </a:t>
            </a:r>
            <a:r>
              <a:rPr lang="zh-CN" altLang="en-US" sz="2800" dirty="0">
                <a:solidFill>
                  <a:srgbClr val="314371"/>
                </a:solidFill>
                <a:latin typeface="微软雅黑"/>
                <a:sym typeface="微软雅黑" pitchFamily="34" charset="-122"/>
              </a:rPr>
              <a:t>编辑器和编译器</a:t>
            </a:r>
          </a:p>
        </p:txBody>
      </p:sp>
      <p:sp>
        <p:nvSpPr>
          <p:cNvPr id="6" name="文本框 5">
            <a:extLst>
              <a:ext uri="{FF2B5EF4-FFF2-40B4-BE49-F238E27FC236}">
                <a16:creationId xmlns:a16="http://schemas.microsoft.com/office/drawing/2014/main" id="{744092E4-B70D-4C04-806C-EC12425C1965}"/>
              </a:ext>
            </a:extLst>
          </p:cNvPr>
          <p:cNvSpPr txBox="1"/>
          <p:nvPr/>
        </p:nvSpPr>
        <p:spPr>
          <a:xfrm>
            <a:off x="184485" y="1154196"/>
            <a:ext cx="5325978" cy="1384995"/>
          </a:xfrm>
          <a:prstGeom prst="rect">
            <a:avLst/>
          </a:prstGeom>
          <a:noFill/>
        </p:spPr>
        <p:txBody>
          <a:bodyPr wrap="square" rtlCol="0">
            <a:spAutoFit/>
          </a:bodyPr>
          <a:lstStyle/>
          <a:p>
            <a:r>
              <a:rPr lang="zh-CN" altLang="en-US" sz="2800" dirty="0">
                <a:latin typeface="+mj-ea"/>
                <a:ea typeface="+mj-ea"/>
              </a:rPr>
              <a:t>编译器：</a:t>
            </a:r>
            <a:endParaRPr lang="en-US" altLang="zh-CN" sz="2800" dirty="0">
              <a:latin typeface="+mj-ea"/>
              <a:ea typeface="+mj-ea"/>
            </a:endParaRPr>
          </a:p>
          <a:p>
            <a:r>
              <a:rPr lang="en-US" altLang="zh-CN" sz="2800" dirty="0">
                <a:latin typeface="+mj-ea"/>
                <a:ea typeface="+mj-ea"/>
              </a:rPr>
              <a:t>GUN GCC/G++</a:t>
            </a:r>
          </a:p>
          <a:p>
            <a:r>
              <a:rPr lang="en-US" altLang="zh-CN" sz="2800" dirty="0">
                <a:latin typeface="+mj-ea"/>
                <a:ea typeface="+mj-ea"/>
              </a:rPr>
              <a:t>Microsoft CL</a:t>
            </a:r>
            <a:endParaRPr lang="zh-CN" altLang="en-US" sz="2800" dirty="0">
              <a:latin typeface="+mj-ea"/>
              <a:ea typeface="+mj-ea"/>
            </a:endParaRPr>
          </a:p>
        </p:txBody>
      </p:sp>
      <p:sp>
        <p:nvSpPr>
          <p:cNvPr id="7" name="文本框 6">
            <a:extLst>
              <a:ext uri="{FF2B5EF4-FFF2-40B4-BE49-F238E27FC236}">
                <a16:creationId xmlns:a16="http://schemas.microsoft.com/office/drawing/2014/main" id="{AB324119-885D-4B56-88DB-8F392EA07A8E}"/>
              </a:ext>
            </a:extLst>
          </p:cNvPr>
          <p:cNvSpPr txBox="1"/>
          <p:nvPr/>
        </p:nvSpPr>
        <p:spPr>
          <a:xfrm>
            <a:off x="4804610" y="1233221"/>
            <a:ext cx="6849979" cy="3170099"/>
          </a:xfrm>
          <a:prstGeom prst="rect">
            <a:avLst/>
          </a:prstGeom>
          <a:noFill/>
        </p:spPr>
        <p:txBody>
          <a:bodyPr wrap="square" rtlCol="0">
            <a:spAutoFit/>
          </a:bodyPr>
          <a:lstStyle/>
          <a:p>
            <a:r>
              <a:rPr lang="zh-CN" altLang="en-US" sz="4000" dirty="0">
                <a:latin typeface="+mj-ea"/>
                <a:ea typeface="+mj-ea"/>
              </a:rPr>
              <a:t>推荐轻量级的编译器：</a:t>
            </a:r>
            <a:endParaRPr lang="en-US" altLang="zh-CN" sz="4000" dirty="0">
              <a:latin typeface="+mj-ea"/>
              <a:ea typeface="+mj-ea"/>
            </a:endParaRPr>
          </a:p>
          <a:p>
            <a:r>
              <a:rPr lang="en-US" altLang="zh-CN" sz="4000" dirty="0">
                <a:latin typeface="+mj-ea"/>
                <a:ea typeface="+mj-ea"/>
              </a:rPr>
              <a:t>DEV</a:t>
            </a:r>
          </a:p>
          <a:p>
            <a:r>
              <a:rPr lang="en-US" altLang="zh-CN" sz="4000" dirty="0">
                <a:latin typeface="+mj-ea"/>
                <a:ea typeface="+mj-ea"/>
              </a:rPr>
              <a:t>Sublime</a:t>
            </a:r>
          </a:p>
          <a:p>
            <a:r>
              <a:rPr lang="en-US" altLang="zh-CN" sz="4000" dirty="0">
                <a:latin typeface="+mj-ea"/>
                <a:ea typeface="+mj-ea"/>
              </a:rPr>
              <a:t>Visual studio code</a:t>
            </a:r>
          </a:p>
          <a:p>
            <a:r>
              <a:rPr lang="en-US" altLang="zh-CN" sz="4000" dirty="0">
                <a:latin typeface="+mj-ea"/>
                <a:ea typeface="+mj-ea"/>
              </a:rPr>
              <a:t>Linux Vim</a:t>
            </a:r>
            <a:endParaRPr lang="zh-CN" altLang="en-US" sz="4000" dirty="0">
              <a:latin typeface="+mj-ea"/>
              <a:ea typeface="+mj-ea"/>
            </a:endParaRPr>
          </a:p>
        </p:txBody>
      </p:sp>
      <p:sp>
        <p:nvSpPr>
          <p:cNvPr id="10" name="文本框 9">
            <a:extLst>
              <a:ext uri="{FF2B5EF4-FFF2-40B4-BE49-F238E27FC236}">
                <a16:creationId xmlns:a16="http://schemas.microsoft.com/office/drawing/2014/main" id="{BAB34E2F-BAF9-4BEC-8633-DFD7189EC541}"/>
              </a:ext>
            </a:extLst>
          </p:cNvPr>
          <p:cNvSpPr txBox="1"/>
          <p:nvPr/>
        </p:nvSpPr>
        <p:spPr>
          <a:xfrm>
            <a:off x="296779" y="3195425"/>
            <a:ext cx="6849979" cy="2677656"/>
          </a:xfrm>
          <a:prstGeom prst="rect">
            <a:avLst/>
          </a:prstGeom>
          <a:noFill/>
        </p:spPr>
        <p:txBody>
          <a:bodyPr wrap="square" rtlCol="0">
            <a:spAutoFit/>
          </a:bodyPr>
          <a:lstStyle/>
          <a:p>
            <a:r>
              <a:rPr lang="zh-CN" altLang="en-US" sz="2800" dirty="0">
                <a:latin typeface="+mj-ea"/>
                <a:ea typeface="+mj-ea"/>
              </a:rPr>
              <a:t>推荐</a:t>
            </a:r>
            <a:r>
              <a:rPr lang="en-US" altLang="zh-CN" sz="2800" dirty="0">
                <a:latin typeface="+mj-ea"/>
                <a:ea typeface="+mj-ea"/>
              </a:rPr>
              <a:t>OJ</a:t>
            </a:r>
            <a:r>
              <a:rPr lang="zh-CN" altLang="en-US" sz="2800" dirty="0">
                <a:latin typeface="+mj-ea"/>
                <a:ea typeface="+mj-ea"/>
              </a:rPr>
              <a:t>交题的编译器：</a:t>
            </a:r>
            <a:endParaRPr lang="en-US" altLang="zh-CN" sz="2800" dirty="0">
              <a:latin typeface="+mj-ea"/>
              <a:ea typeface="+mj-ea"/>
            </a:endParaRPr>
          </a:p>
          <a:p>
            <a:pPr marL="514350" indent="-514350">
              <a:buAutoNum type="arabicPeriod"/>
            </a:pPr>
            <a:r>
              <a:rPr lang="en-US" altLang="zh-CN" sz="2800" dirty="0">
                <a:latin typeface="+mj-ea"/>
                <a:ea typeface="+mj-ea"/>
              </a:rPr>
              <a:t>GUN G++11</a:t>
            </a:r>
          </a:p>
          <a:p>
            <a:pPr marL="514350" indent="-514350">
              <a:buAutoNum type="arabicPeriod"/>
            </a:pPr>
            <a:r>
              <a:rPr lang="en-US" altLang="zh-CN" sz="2800" dirty="0">
                <a:latin typeface="+mj-ea"/>
                <a:ea typeface="+mj-ea"/>
              </a:rPr>
              <a:t>C++11</a:t>
            </a:r>
          </a:p>
          <a:p>
            <a:r>
              <a:rPr lang="en-US" altLang="zh-CN" sz="2800" dirty="0">
                <a:latin typeface="+mj-ea"/>
                <a:ea typeface="+mj-ea"/>
              </a:rPr>
              <a:t>(</a:t>
            </a:r>
            <a:r>
              <a:rPr lang="zh-CN" altLang="en-US" sz="2800" dirty="0">
                <a:latin typeface="+mj-ea"/>
                <a:ea typeface="+mj-ea"/>
              </a:rPr>
              <a:t>不推荐</a:t>
            </a:r>
            <a:r>
              <a:rPr lang="en-US" altLang="zh-CN" sz="2800" dirty="0">
                <a:latin typeface="+mj-ea"/>
                <a:ea typeface="+mj-ea"/>
              </a:rPr>
              <a:t>Microsoft Visual C++)</a:t>
            </a:r>
          </a:p>
          <a:p>
            <a:pPr marL="514350" indent="-514350">
              <a:buAutoNum type="arabicPeriod"/>
            </a:pPr>
            <a:r>
              <a:rPr lang="en-US" altLang="zh-CN" sz="2800" dirty="0">
                <a:latin typeface="+mj-ea"/>
                <a:ea typeface="+mj-ea"/>
              </a:rPr>
              <a:t>Python3</a:t>
            </a:r>
          </a:p>
          <a:p>
            <a:pPr marL="514350" indent="-514350">
              <a:buAutoNum type="arabicPeriod"/>
            </a:pPr>
            <a:r>
              <a:rPr lang="en-US" altLang="zh-CN" sz="2800" dirty="0">
                <a:latin typeface="+mj-ea"/>
                <a:ea typeface="+mj-ea"/>
              </a:rPr>
              <a:t>Java8/JDK1.8</a:t>
            </a:r>
            <a:endParaRPr lang="zh-CN" altLang="en-US" sz="2800" dirty="0">
              <a:latin typeface="+mj-ea"/>
              <a:ea typeface="+mj-ea"/>
            </a:endParaRPr>
          </a:p>
        </p:txBody>
      </p:sp>
    </p:spTree>
    <p:extLst>
      <p:ext uri="{BB962C8B-B14F-4D97-AF65-F5344CB8AC3E}">
        <p14:creationId xmlns:p14="http://schemas.microsoft.com/office/powerpoint/2010/main" val="170080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流程图: 离页连接符 29"/>
          <p:cNvSpPr/>
          <p:nvPr/>
        </p:nvSpPr>
        <p:spPr>
          <a:xfrm>
            <a:off x="2079666" y="1931648"/>
            <a:ext cx="1692234" cy="1773054"/>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9600" b="1" noProof="0" dirty="0">
                <a:solidFill>
                  <a:prstClr val="white"/>
                </a:solidFill>
                <a:latin typeface="Arial"/>
                <a:ea typeface="微软雅黑"/>
              </a:rPr>
              <a:t>4</a:t>
            </a:r>
            <a:endParaRPr kumimoji="0" lang="zh-CN" altLang="en-US" sz="9600" b="1"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31" name="直接连接符 30"/>
          <p:cNvCxnSpPr/>
          <p:nvPr/>
        </p:nvCxnSpPr>
        <p:spPr>
          <a:xfrm>
            <a:off x="3975100" y="2781587"/>
            <a:ext cx="57531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472126" y="1945742"/>
            <a:ext cx="2646878"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800" b="1" dirty="0">
                <a:solidFill>
                  <a:srgbClr val="314371"/>
                </a:solidFill>
                <a:latin typeface="微软雅黑"/>
                <a:ea typeface="微软雅黑"/>
              </a:rPr>
              <a:t>代码规范</a:t>
            </a:r>
            <a:endParaRPr kumimoji="0" lang="zh-CN" altLang="en-US" sz="4800" b="1" i="0" u="none" strike="noStrike" kern="1200" cap="none" spc="0" normalizeH="0" baseline="0" noProof="0" dirty="0">
              <a:ln>
                <a:noFill/>
              </a:ln>
              <a:solidFill>
                <a:srgbClr val="314371"/>
              </a:solidFill>
              <a:effectLst/>
              <a:uLnTx/>
              <a:uFillTx/>
              <a:latin typeface="微软雅黑"/>
              <a:ea typeface="微软雅黑"/>
              <a:cs typeface="+mn-cs"/>
            </a:endParaRPr>
          </a:p>
        </p:txBody>
      </p:sp>
      <p:grpSp>
        <p:nvGrpSpPr>
          <p:cNvPr id="35" name="组合 34"/>
          <p:cNvGrpSpPr/>
          <p:nvPr/>
        </p:nvGrpSpPr>
        <p:grpSpPr>
          <a:xfrm>
            <a:off x="4653751" y="3163681"/>
            <a:ext cx="204811" cy="1969691"/>
            <a:chOff x="6962660" y="2067973"/>
            <a:chExt cx="200967" cy="1932728"/>
          </a:xfrm>
          <a:solidFill>
            <a:srgbClr val="F2F2F2"/>
          </a:solidFill>
        </p:grpSpPr>
        <p:cxnSp>
          <p:nvCxnSpPr>
            <p:cNvPr id="36" name="直接连接符 35"/>
            <p:cNvCxnSpPr>
              <a:cxnSpLocks/>
            </p:cNvCxnSpPr>
            <p:nvPr/>
          </p:nvCxnSpPr>
          <p:spPr>
            <a:xfrm>
              <a:off x="7063143" y="2219103"/>
              <a:ext cx="0" cy="1681114"/>
            </a:xfrm>
            <a:prstGeom prst="line">
              <a:avLst/>
            </a:prstGeom>
            <a:grpFill/>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6962660" y="2067973"/>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9" name="椭圆 48"/>
            <p:cNvSpPr/>
            <p:nvPr/>
          </p:nvSpPr>
          <p:spPr>
            <a:xfrm>
              <a:off x="6962660" y="3799734"/>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59" name="矩形 122"/>
          <p:cNvSpPr>
            <a:spLocks noChangeArrowheads="1"/>
          </p:cNvSpPr>
          <p:nvPr/>
        </p:nvSpPr>
        <p:spPr bwMode="auto">
          <a:xfrm>
            <a:off x="4940265" y="3116636"/>
            <a:ext cx="3202386"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lang="zh-CN" altLang="en-US" sz="2000" noProof="0" dirty="0">
                <a:solidFill>
                  <a:srgbClr val="314371"/>
                </a:solidFill>
                <a:latin typeface="微软雅黑"/>
                <a:ea typeface="微软雅黑"/>
                <a:sym typeface="微软雅黑" pitchFamily="34" charset="-122"/>
              </a:rPr>
              <a:t>关于缩进和空格</a:t>
            </a:r>
            <a:endParaRPr kumimoji="0" lang="zh-CN" altLang="en-US"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sp>
        <p:nvSpPr>
          <p:cNvPr id="60" name="矩形 122"/>
          <p:cNvSpPr>
            <a:spLocks noChangeArrowheads="1"/>
          </p:cNvSpPr>
          <p:nvPr/>
        </p:nvSpPr>
        <p:spPr bwMode="auto">
          <a:xfrm>
            <a:off x="4940264" y="4793345"/>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lvl="0">
              <a:spcBef>
                <a:spcPct val="0"/>
              </a:spcBef>
              <a:buNone/>
              <a:defRPr/>
            </a:pPr>
            <a:r>
              <a:rPr lang="zh-CN" altLang="en-US" sz="2000" dirty="0">
                <a:solidFill>
                  <a:srgbClr val="314371"/>
                </a:solidFill>
                <a:latin typeface="微软雅黑"/>
                <a:ea typeface="微软雅黑"/>
                <a:sym typeface="微软雅黑" pitchFamily="34" charset="-122"/>
              </a:rPr>
              <a:t>命名规范和可读性</a:t>
            </a:r>
          </a:p>
        </p:txBody>
      </p:sp>
    </p:spTree>
    <p:extLst>
      <p:ext uri="{BB962C8B-B14F-4D97-AF65-F5344CB8AC3E}">
        <p14:creationId xmlns:p14="http://schemas.microsoft.com/office/powerpoint/2010/main" val="2568792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down)">
                                      <p:cBhvr>
                                        <p:cTn id="17" dur="500"/>
                                        <p:tgtEl>
                                          <p:spTgt spid="33"/>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60"/>
                                        </p:tgtEl>
                                        <p:attrNameLst>
                                          <p:attrName>style.visibility</p:attrName>
                                        </p:attrNameLst>
                                      </p:cBhvr>
                                      <p:to>
                                        <p:strVal val="visible"/>
                                      </p:to>
                                    </p:set>
                                    <p:animEffect transition="in" filter="wipe(left)">
                                      <p:cBhvr>
                                        <p:cTn id="2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59" grpId="0"/>
      <p:bldP spid="6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3B543D-3926-421C-AE58-9F0121828B9B}"/>
              </a:ext>
            </a:extLst>
          </p:cNvPr>
          <p:cNvSpPr txBox="1"/>
          <p:nvPr/>
        </p:nvSpPr>
        <p:spPr>
          <a:xfrm>
            <a:off x="1264217" y="351896"/>
            <a:ext cx="2698175" cy="523220"/>
          </a:xfrm>
          <a:prstGeom prst="rect">
            <a:avLst/>
          </a:prstGeom>
          <a:noFill/>
        </p:spPr>
        <p:txBody>
          <a:bodyPr wrap="none" rtlCol="0">
            <a:spAutoFit/>
          </a:bodyPr>
          <a:lstStyle/>
          <a:p>
            <a:pPr>
              <a:defRPr/>
            </a:pPr>
            <a:r>
              <a:rPr lang="zh-CN" altLang="en-US" sz="2800" dirty="0">
                <a:solidFill>
                  <a:srgbClr val="314371"/>
                </a:solidFill>
                <a:latin typeface="微软雅黑"/>
                <a:sym typeface="微软雅黑" pitchFamily="34" charset="-122"/>
              </a:rPr>
              <a:t>关于缩进和空格</a:t>
            </a:r>
          </a:p>
        </p:txBody>
      </p:sp>
      <p:pic>
        <p:nvPicPr>
          <p:cNvPr id="6" name="图片 5">
            <a:extLst>
              <a:ext uri="{FF2B5EF4-FFF2-40B4-BE49-F238E27FC236}">
                <a16:creationId xmlns:a16="http://schemas.microsoft.com/office/drawing/2014/main" id="{167BDD65-D91E-46C9-9C7E-5CC79668AEFA}"/>
              </a:ext>
            </a:extLst>
          </p:cNvPr>
          <p:cNvPicPr>
            <a:picLocks noChangeAspect="1"/>
          </p:cNvPicPr>
          <p:nvPr/>
        </p:nvPicPr>
        <p:blipFill>
          <a:blip r:embed="rId2"/>
          <a:stretch>
            <a:fillRect/>
          </a:stretch>
        </p:blipFill>
        <p:spPr>
          <a:xfrm>
            <a:off x="7545556" y="1022989"/>
            <a:ext cx="4389771" cy="5630167"/>
          </a:xfrm>
          <a:prstGeom prst="rect">
            <a:avLst/>
          </a:prstGeom>
        </p:spPr>
      </p:pic>
      <p:pic>
        <p:nvPicPr>
          <p:cNvPr id="7" name="图片 6">
            <a:extLst>
              <a:ext uri="{FF2B5EF4-FFF2-40B4-BE49-F238E27FC236}">
                <a16:creationId xmlns:a16="http://schemas.microsoft.com/office/drawing/2014/main" id="{AAF24AF0-10E3-4266-9470-B34A3D40F709}"/>
              </a:ext>
            </a:extLst>
          </p:cNvPr>
          <p:cNvPicPr>
            <a:picLocks noChangeAspect="1"/>
          </p:cNvPicPr>
          <p:nvPr/>
        </p:nvPicPr>
        <p:blipFill>
          <a:blip r:embed="rId3"/>
          <a:stretch>
            <a:fillRect/>
          </a:stretch>
        </p:blipFill>
        <p:spPr>
          <a:xfrm>
            <a:off x="647692" y="1231232"/>
            <a:ext cx="3314700" cy="5486400"/>
          </a:xfrm>
          <a:prstGeom prst="rect">
            <a:avLst/>
          </a:prstGeom>
        </p:spPr>
      </p:pic>
      <p:pic>
        <p:nvPicPr>
          <p:cNvPr id="8" name="图片 7">
            <a:extLst>
              <a:ext uri="{FF2B5EF4-FFF2-40B4-BE49-F238E27FC236}">
                <a16:creationId xmlns:a16="http://schemas.microsoft.com/office/drawing/2014/main" id="{7484710B-BDF4-475C-9603-384DC6E7F09C}"/>
              </a:ext>
            </a:extLst>
          </p:cNvPr>
          <p:cNvPicPr>
            <a:picLocks noChangeAspect="1"/>
          </p:cNvPicPr>
          <p:nvPr/>
        </p:nvPicPr>
        <p:blipFill>
          <a:blip r:embed="rId4"/>
          <a:stretch>
            <a:fillRect/>
          </a:stretch>
        </p:blipFill>
        <p:spPr>
          <a:xfrm>
            <a:off x="4172507" y="1598946"/>
            <a:ext cx="3248025" cy="4333875"/>
          </a:xfrm>
          <a:prstGeom prst="rect">
            <a:avLst/>
          </a:prstGeom>
        </p:spPr>
      </p:pic>
    </p:spTree>
    <p:extLst>
      <p:ext uri="{BB962C8B-B14F-4D97-AF65-F5344CB8AC3E}">
        <p14:creationId xmlns:p14="http://schemas.microsoft.com/office/powerpoint/2010/main" val="349101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3B543D-3926-421C-AE58-9F0121828B9B}"/>
              </a:ext>
            </a:extLst>
          </p:cNvPr>
          <p:cNvSpPr txBox="1"/>
          <p:nvPr/>
        </p:nvSpPr>
        <p:spPr>
          <a:xfrm>
            <a:off x="1264217" y="351896"/>
            <a:ext cx="2698175" cy="523220"/>
          </a:xfrm>
          <a:prstGeom prst="rect">
            <a:avLst/>
          </a:prstGeom>
          <a:noFill/>
        </p:spPr>
        <p:txBody>
          <a:bodyPr wrap="none" rtlCol="0">
            <a:spAutoFit/>
          </a:bodyPr>
          <a:lstStyle/>
          <a:p>
            <a:pPr>
              <a:defRPr/>
            </a:pPr>
            <a:r>
              <a:rPr lang="zh-CN" altLang="en-US" sz="2800" dirty="0">
                <a:solidFill>
                  <a:srgbClr val="314371"/>
                </a:solidFill>
                <a:latin typeface="微软雅黑"/>
                <a:sym typeface="微软雅黑" pitchFamily="34" charset="-122"/>
              </a:rPr>
              <a:t>关于缩进和空格</a:t>
            </a:r>
          </a:p>
        </p:txBody>
      </p:sp>
      <p:sp>
        <p:nvSpPr>
          <p:cNvPr id="4" name="文本框 3">
            <a:extLst>
              <a:ext uri="{FF2B5EF4-FFF2-40B4-BE49-F238E27FC236}">
                <a16:creationId xmlns:a16="http://schemas.microsoft.com/office/drawing/2014/main" id="{58849ACF-8251-43D5-A711-7A4E7B8E4641}"/>
              </a:ext>
            </a:extLst>
          </p:cNvPr>
          <p:cNvSpPr txBox="1"/>
          <p:nvPr/>
        </p:nvSpPr>
        <p:spPr>
          <a:xfrm>
            <a:off x="6357668" y="167230"/>
            <a:ext cx="4908430" cy="707886"/>
          </a:xfrm>
          <a:prstGeom prst="rect">
            <a:avLst/>
          </a:prstGeom>
          <a:noFill/>
        </p:spPr>
        <p:txBody>
          <a:bodyPr wrap="square" rtlCol="0">
            <a:spAutoFit/>
          </a:bodyPr>
          <a:lstStyle/>
          <a:p>
            <a:r>
              <a:rPr lang="zh-CN" altLang="en-US" sz="4000" dirty="0">
                <a:latin typeface="+mn-ea"/>
              </a:rPr>
              <a:t>推荐格式</a:t>
            </a:r>
          </a:p>
        </p:txBody>
      </p:sp>
      <p:pic>
        <p:nvPicPr>
          <p:cNvPr id="5" name="图片 4">
            <a:extLst>
              <a:ext uri="{FF2B5EF4-FFF2-40B4-BE49-F238E27FC236}">
                <a16:creationId xmlns:a16="http://schemas.microsoft.com/office/drawing/2014/main" id="{D9DCE5D9-796B-4D18-9E11-945267943991}"/>
              </a:ext>
            </a:extLst>
          </p:cNvPr>
          <p:cNvPicPr>
            <a:picLocks noChangeAspect="1"/>
          </p:cNvPicPr>
          <p:nvPr/>
        </p:nvPicPr>
        <p:blipFill>
          <a:blip r:embed="rId2"/>
          <a:stretch>
            <a:fillRect/>
          </a:stretch>
        </p:blipFill>
        <p:spPr>
          <a:xfrm>
            <a:off x="3689969" y="1877750"/>
            <a:ext cx="3337164" cy="3413394"/>
          </a:xfrm>
          <a:prstGeom prst="rect">
            <a:avLst/>
          </a:prstGeom>
        </p:spPr>
      </p:pic>
      <p:pic>
        <p:nvPicPr>
          <p:cNvPr id="9" name="图片 8">
            <a:extLst>
              <a:ext uri="{FF2B5EF4-FFF2-40B4-BE49-F238E27FC236}">
                <a16:creationId xmlns:a16="http://schemas.microsoft.com/office/drawing/2014/main" id="{A37856EB-6EDE-41FF-86BE-7BA5B4162417}"/>
              </a:ext>
            </a:extLst>
          </p:cNvPr>
          <p:cNvPicPr>
            <a:picLocks noChangeAspect="1"/>
          </p:cNvPicPr>
          <p:nvPr/>
        </p:nvPicPr>
        <p:blipFill>
          <a:blip r:embed="rId3"/>
          <a:stretch>
            <a:fillRect/>
          </a:stretch>
        </p:blipFill>
        <p:spPr>
          <a:xfrm>
            <a:off x="330678" y="1877750"/>
            <a:ext cx="3183368" cy="3253222"/>
          </a:xfrm>
          <a:prstGeom prst="rect">
            <a:avLst/>
          </a:prstGeom>
        </p:spPr>
      </p:pic>
      <p:sp>
        <p:nvSpPr>
          <p:cNvPr id="10" name="文本框 9">
            <a:extLst>
              <a:ext uri="{FF2B5EF4-FFF2-40B4-BE49-F238E27FC236}">
                <a16:creationId xmlns:a16="http://schemas.microsoft.com/office/drawing/2014/main" id="{19FE8FE3-3E73-447C-9528-6D10D5EF68D4}"/>
              </a:ext>
            </a:extLst>
          </p:cNvPr>
          <p:cNvSpPr txBox="1"/>
          <p:nvPr/>
        </p:nvSpPr>
        <p:spPr>
          <a:xfrm>
            <a:off x="7582620" y="1274840"/>
            <a:ext cx="4157931" cy="4459041"/>
          </a:xfrm>
          <a:prstGeom prst="rect">
            <a:avLst/>
          </a:prstGeom>
          <a:noFill/>
        </p:spPr>
        <p:txBody>
          <a:bodyPr wrap="square" rtlCol="0">
            <a:spAutoFit/>
          </a:bodyPr>
          <a:lstStyle/>
          <a:p>
            <a:pPr marL="457200" indent="-457200">
              <a:lnSpc>
                <a:spcPct val="150000"/>
              </a:lnSpc>
              <a:buAutoNum type="arabicPeriod"/>
            </a:pPr>
            <a:r>
              <a:rPr lang="zh-CN" altLang="en-US" sz="2400" dirty="0">
                <a:latin typeface="+mj-ea"/>
                <a:ea typeface="+mj-ea"/>
              </a:rPr>
              <a:t>花括号建议图中的两种形式</a:t>
            </a:r>
            <a:endParaRPr lang="en-US" altLang="zh-CN" sz="2400" dirty="0">
              <a:latin typeface="+mj-ea"/>
              <a:ea typeface="+mj-ea"/>
            </a:endParaRPr>
          </a:p>
          <a:p>
            <a:pPr marL="457200" indent="-457200">
              <a:lnSpc>
                <a:spcPct val="150000"/>
              </a:lnSpc>
              <a:buAutoNum type="arabicPeriod"/>
            </a:pPr>
            <a:r>
              <a:rPr lang="zh-CN" altLang="en-US" sz="2400" dirty="0">
                <a:latin typeface="+mj-ea"/>
                <a:ea typeface="+mj-ea"/>
              </a:rPr>
              <a:t>花括号内部有缩进，一般为</a:t>
            </a:r>
            <a:r>
              <a:rPr lang="en-US" altLang="zh-CN" sz="2400" dirty="0">
                <a:latin typeface="+mj-ea"/>
                <a:ea typeface="+mj-ea"/>
              </a:rPr>
              <a:t>4</a:t>
            </a:r>
            <a:r>
              <a:rPr lang="zh-CN" altLang="en-US" sz="2400" dirty="0">
                <a:latin typeface="+mj-ea"/>
                <a:ea typeface="+mj-ea"/>
              </a:rPr>
              <a:t>个空格或则一个</a:t>
            </a:r>
            <a:r>
              <a:rPr lang="en-US" altLang="zh-CN" sz="2400" dirty="0">
                <a:latin typeface="+mj-ea"/>
                <a:ea typeface="+mj-ea"/>
              </a:rPr>
              <a:t>tab</a:t>
            </a:r>
            <a:r>
              <a:rPr lang="zh-CN" altLang="en-US" sz="2400" dirty="0">
                <a:latin typeface="+mj-ea"/>
                <a:ea typeface="+mj-ea"/>
              </a:rPr>
              <a:t>键</a:t>
            </a:r>
            <a:endParaRPr lang="en-US" altLang="zh-CN" sz="2400" dirty="0">
              <a:latin typeface="+mj-ea"/>
              <a:ea typeface="+mj-ea"/>
            </a:endParaRPr>
          </a:p>
          <a:p>
            <a:pPr marL="457200" indent="-457200">
              <a:lnSpc>
                <a:spcPct val="150000"/>
              </a:lnSpc>
              <a:buAutoNum type="arabicPeriod"/>
            </a:pPr>
            <a:r>
              <a:rPr lang="zh-CN" altLang="en-US" sz="2400" dirty="0">
                <a:latin typeface="+mj-ea"/>
                <a:ea typeface="+mj-ea"/>
              </a:rPr>
              <a:t>一行上的字符数不超过</a:t>
            </a:r>
            <a:r>
              <a:rPr lang="en-US" altLang="zh-CN" sz="2400" dirty="0">
                <a:latin typeface="+mj-ea"/>
                <a:ea typeface="+mj-ea"/>
              </a:rPr>
              <a:t>80</a:t>
            </a:r>
            <a:r>
              <a:rPr lang="zh-CN" altLang="en-US" sz="2400" dirty="0">
                <a:latin typeface="+mj-ea"/>
                <a:ea typeface="+mj-ea"/>
              </a:rPr>
              <a:t>字</a:t>
            </a:r>
            <a:endParaRPr lang="en-US" altLang="zh-CN" sz="2400" dirty="0">
              <a:latin typeface="+mj-ea"/>
              <a:ea typeface="+mj-ea"/>
            </a:endParaRPr>
          </a:p>
          <a:p>
            <a:pPr marL="457200" indent="-457200">
              <a:lnSpc>
                <a:spcPct val="150000"/>
              </a:lnSpc>
              <a:buAutoNum type="arabicPeriod"/>
            </a:pPr>
            <a:r>
              <a:rPr lang="zh-CN" altLang="en-US" sz="2400" dirty="0">
                <a:latin typeface="+mj-ea"/>
                <a:ea typeface="+mj-ea"/>
              </a:rPr>
              <a:t>操作符、操作对象间有多使用一个空格隔开</a:t>
            </a:r>
            <a:endParaRPr lang="en-US" altLang="zh-CN" sz="2400" dirty="0">
              <a:latin typeface="+mj-ea"/>
              <a:ea typeface="+mj-ea"/>
            </a:endParaRPr>
          </a:p>
        </p:txBody>
      </p:sp>
    </p:spTree>
    <p:extLst>
      <p:ext uri="{BB962C8B-B14F-4D97-AF65-F5344CB8AC3E}">
        <p14:creationId xmlns:p14="http://schemas.microsoft.com/office/powerpoint/2010/main" val="402379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离页连接符 2"/>
          <p:cNvSpPr/>
          <p:nvPr/>
        </p:nvSpPr>
        <p:spPr>
          <a:xfrm>
            <a:off x="3320644" y="879250"/>
            <a:ext cx="769482" cy="720156"/>
          </a:xfrm>
          <a:prstGeom prst="flowChartOffpage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Arial"/>
                <a:ea typeface="微软雅黑"/>
                <a:cs typeface="+mn-cs"/>
              </a:rPr>
              <a:t>1</a:t>
            </a:r>
            <a:endParaRPr kumimoji="0" lang="zh-CN" altLang="en-US" sz="36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0" name="流程图: 离页连接符 19"/>
          <p:cNvSpPr/>
          <p:nvPr/>
        </p:nvSpPr>
        <p:spPr>
          <a:xfrm>
            <a:off x="3320644" y="1895250"/>
            <a:ext cx="769482" cy="720156"/>
          </a:xfrm>
          <a:prstGeom prst="flowChartOffpageConnector">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Arial"/>
                <a:ea typeface="微软雅黑"/>
                <a:cs typeface="+mn-cs"/>
              </a:rPr>
              <a:t>2</a:t>
            </a:r>
            <a:endParaRPr kumimoji="0" lang="zh-CN" altLang="en-US" sz="36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1" name="流程图: 离页连接符 20"/>
          <p:cNvSpPr/>
          <p:nvPr/>
        </p:nvSpPr>
        <p:spPr>
          <a:xfrm>
            <a:off x="3320644" y="2911250"/>
            <a:ext cx="769482" cy="720156"/>
          </a:xfrm>
          <a:prstGeom prst="flowChartOffpageConnector">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Arial"/>
                <a:ea typeface="微软雅黑"/>
                <a:cs typeface="+mn-cs"/>
              </a:rPr>
              <a:t>3</a:t>
            </a:r>
            <a:endParaRPr kumimoji="0" lang="zh-CN" altLang="en-US" sz="36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2" name="流程图: 离页连接符 21"/>
          <p:cNvSpPr/>
          <p:nvPr/>
        </p:nvSpPr>
        <p:spPr>
          <a:xfrm>
            <a:off x="3320644" y="3927250"/>
            <a:ext cx="769482" cy="720156"/>
          </a:xfrm>
          <a:prstGeom prst="flowChartOffpage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Arial"/>
                <a:ea typeface="微软雅黑"/>
                <a:cs typeface="+mn-cs"/>
              </a:rPr>
              <a:t>4</a:t>
            </a:r>
            <a:endParaRPr kumimoji="0" lang="zh-CN" altLang="en-US" sz="3600" b="1"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3" name="流程图: 离页连接符 22"/>
          <p:cNvSpPr/>
          <p:nvPr/>
        </p:nvSpPr>
        <p:spPr>
          <a:xfrm>
            <a:off x="3320644" y="4943250"/>
            <a:ext cx="769482" cy="720156"/>
          </a:xfrm>
          <a:prstGeom prst="flowChartOffpageConnector">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prstClr val="white"/>
                </a:solidFill>
                <a:effectLst/>
                <a:uLnTx/>
                <a:uFillTx/>
                <a:latin typeface="Arial"/>
                <a:ea typeface="微软雅黑"/>
                <a:cs typeface="+mn-cs"/>
              </a:rPr>
              <a:t>5</a:t>
            </a:r>
            <a:endParaRPr kumimoji="0" lang="zh-CN" altLang="en-US" sz="3600" b="1"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24" name="直接连接符 23"/>
          <p:cNvCxnSpPr/>
          <p:nvPr/>
        </p:nvCxnSpPr>
        <p:spPr>
          <a:xfrm>
            <a:off x="4412706" y="1459704"/>
            <a:ext cx="42291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412706" y="2475704"/>
            <a:ext cx="42291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412706" y="4507703"/>
            <a:ext cx="42291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4412706" y="3517103"/>
            <a:ext cx="42291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4412706" y="5523702"/>
            <a:ext cx="42291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431278" y="853561"/>
            <a:ext cx="198002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noProof="0" dirty="0">
                <a:solidFill>
                  <a:prstClr val="black">
                    <a:lumMod val="65000"/>
                    <a:lumOff val="35000"/>
                  </a:prstClr>
                </a:solidFill>
                <a:latin typeface="微软雅黑"/>
                <a:ea typeface="微软雅黑"/>
              </a:rPr>
              <a:t>关于实验室</a:t>
            </a:r>
            <a:endParaRPr kumimoji="0" lang="zh-CN" altLang="en-US" sz="28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4" name="文本框 43"/>
          <p:cNvSpPr txBox="1"/>
          <p:nvPr/>
        </p:nvSpPr>
        <p:spPr>
          <a:xfrm>
            <a:off x="4431278" y="1882545"/>
            <a:ext cx="169597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rPr>
              <a:t>OJ</a:t>
            </a:r>
            <a:r>
              <a:rPr kumimoji="0" lang="zh-CN" altLang="en-US" sz="28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rPr>
              <a:t>与刷题</a:t>
            </a:r>
          </a:p>
        </p:txBody>
      </p:sp>
      <p:sp>
        <p:nvSpPr>
          <p:cNvPr id="45" name="文本框 44"/>
          <p:cNvSpPr txBox="1"/>
          <p:nvPr/>
        </p:nvSpPr>
        <p:spPr>
          <a:xfrm>
            <a:off x="4431278" y="2898547"/>
            <a:ext cx="233910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lumMod val="65000"/>
                    <a:lumOff val="35000"/>
                  </a:prstClr>
                </a:solidFill>
                <a:latin typeface="微软雅黑"/>
                <a:ea typeface="微软雅黑"/>
              </a:rPr>
              <a:t>语言与编译器</a:t>
            </a:r>
            <a:endParaRPr kumimoji="0" lang="zh-CN" altLang="en-US" sz="2800"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6" name="文本框 45"/>
          <p:cNvSpPr txBox="1"/>
          <p:nvPr/>
        </p:nvSpPr>
        <p:spPr>
          <a:xfrm>
            <a:off x="4431278" y="3927250"/>
            <a:ext cx="1620957" cy="523220"/>
          </a:xfrm>
          <a:prstGeom prst="rect">
            <a:avLst/>
          </a:prstGeom>
          <a:noFill/>
        </p:spPr>
        <p:txBody>
          <a:bodyPr wrap="none" rtlCol="0">
            <a:spAutoFit/>
          </a:bodyPr>
          <a:lstStyle/>
          <a:p>
            <a:pPr lvl="0">
              <a:defRPr/>
            </a:pPr>
            <a:r>
              <a:rPr lang="zh-CN" altLang="en-US" sz="2800" dirty="0">
                <a:solidFill>
                  <a:prstClr val="black">
                    <a:lumMod val="65000"/>
                    <a:lumOff val="35000"/>
                  </a:prstClr>
                </a:solidFill>
                <a:latin typeface="微软雅黑"/>
              </a:rPr>
              <a:t>代码规范</a:t>
            </a:r>
          </a:p>
        </p:txBody>
      </p:sp>
      <p:sp>
        <p:nvSpPr>
          <p:cNvPr id="29" name="文本框 28">
            <a:extLst>
              <a:ext uri="{FF2B5EF4-FFF2-40B4-BE49-F238E27FC236}">
                <a16:creationId xmlns:a16="http://schemas.microsoft.com/office/drawing/2014/main" id="{2C6555A9-D770-4635-A426-AD6AB727F061}"/>
              </a:ext>
            </a:extLst>
          </p:cNvPr>
          <p:cNvSpPr txBox="1"/>
          <p:nvPr/>
        </p:nvSpPr>
        <p:spPr>
          <a:xfrm>
            <a:off x="4412706" y="4911162"/>
            <a:ext cx="4134465" cy="523220"/>
          </a:xfrm>
          <a:prstGeom prst="rect">
            <a:avLst/>
          </a:prstGeom>
          <a:noFill/>
        </p:spPr>
        <p:txBody>
          <a:bodyPr wrap="none" rtlCol="0">
            <a:spAutoFit/>
          </a:bodyPr>
          <a:lstStyle/>
          <a:p>
            <a:pPr lvl="0">
              <a:defRPr/>
            </a:pPr>
            <a:r>
              <a:rPr lang="zh-CN" altLang="en-US" sz="2800" dirty="0">
                <a:solidFill>
                  <a:prstClr val="black">
                    <a:lumMod val="65000"/>
                    <a:lumOff val="35000"/>
                  </a:prstClr>
                </a:solidFill>
                <a:latin typeface="微软雅黑"/>
              </a:rPr>
              <a:t>时间复杂度和空间复杂度</a:t>
            </a:r>
          </a:p>
        </p:txBody>
      </p:sp>
    </p:spTree>
    <p:extLst>
      <p:ext uri="{BB962C8B-B14F-4D97-AF65-F5344CB8AC3E}">
        <p14:creationId xmlns:p14="http://schemas.microsoft.com/office/powerpoint/2010/main" val="9937200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ppt_x"/>
                                          </p:val>
                                        </p:tav>
                                        <p:tav tm="100000">
                                          <p:val>
                                            <p:strVal val="#ppt_x"/>
                                          </p:val>
                                        </p:tav>
                                      </p:tavLst>
                                    </p:anim>
                                    <p:anim calcmode="lin" valueType="num">
                                      <p:cBhvr additive="base">
                                        <p:cTn id="24" dur="500" fill="hold"/>
                                        <p:tgtEl>
                                          <p:spTgt spid="23"/>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childTnLst>
                          </p:cTn>
                        </p:par>
                        <p:par>
                          <p:cTn id="29" fill="hold">
                            <p:stCondLst>
                              <p:cond delay="1000"/>
                            </p:stCondLst>
                            <p:childTnLst>
                              <p:par>
                                <p:cTn id="30" presetID="22" presetClass="entr" presetSubtype="4"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par>
                          <p:cTn id="33" fill="hold">
                            <p:stCondLst>
                              <p:cond delay="1500"/>
                            </p:stCondLst>
                            <p:childTnLst>
                              <p:par>
                                <p:cTn id="34" presetID="22" presetClass="entr" presetSubtype="8"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500"/>
                                        <p:tgtEl>
                                          <p:spTgt spid="26"/>
                                        </p:tgtEl>
                                      </p:cBhvr>
                                    </p:animEffect>
                                  </p:childTnLst>
                                </p:cTn>
                              </p:par>
                            </p:childTnLst>
                          </p:cTn>
                        </p:par>
                        <p:par>
                          <p:cTn id="37" fill="hold">
                            <p:stCondLst>
                              <p:cond delay="2000"/>
                            </p:stCondLst>
                            <p:childTnLst>
                              <p:par>
                                <p:cTn id="38" presetID="22" presetClass="entr" presetSubtype="4" fill="hold" grpId="0" nodeType="after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wipe(down)">
                                      <p:cBhvr>
                                        <p:cTn id="40" dur="500"/>
                                        <p:tgtEl>
                                          <p:spTgt spid="44"/>
                                        </p:tgtEl>
                                      </p:cBhvr>
                                    </p:animEffect>
                                  </p:childTnLst>
                                </p:cTn>
                              </p:par>
                            </p:childTnLst>
                          </p:cTn>
                        </p:par>
                        <p:par>
                          <p:cTn id="41" fill="hold">
                            <p:stCondLst>
                              <p:cond delay="2500"/>
                            </p:stCondLst>
                            <p:childTnLst>
                              <p:par>
                                <p:cTn id="42" presetID="22" presetClass="entr" presetSubtype="8" fill="hold" nodeType="after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wipe(left)">
                                      <p:cBhvr>
                                        <p:cTn id="44" dur="500"/>
                                        <p:tgtEl>
                                          <p:spTgt spid="38"/>
                                        </p:tgtEl>
                                      </p:cBhvr>
                                    </p:animEffect>
                                  </p:childTnLst>
                                </p:cTn>
                              </p:par>
                            </p:childTnLst>
                          </p:cTn>
                        </p:par>
                        <p:par>
                          <p:cTn id="45" fill="hold">
                            <p:stCondLst>
                              <p:cond delay="3000"/>
                            </p:stCondLst>
                            <p:childTnLst>
                              <p:par>
                                <p:cTn id="46" presetID="22" presetClass="entr" presetSubtype="4"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down)">
                                      <p:cBhvr>
                                        <p:cTn id="48" dur="500"/>
                                        <p:tgtEl>
                                          <p:spTgt spid="45"/>
                                        </p:tgtEl>
                                      </p:cBhvr>
                                    </p:animEffect>
                                  </p:childTnLst>
                                </p:cTn>
                              </p:par>
                            </p:childTnLst>
                          </p:cTn>
                        </p:par>
                        <p:par>
                          <p:cTn id="49" fill="hold">
                            <p:stCondLst>
                              <p:cond delay="3500"/>
                            </p:stCondLst>
                            <p:childTnLst>
                              <p:par>
                                <p:cTn id="50" presetID="22" presetClass="entr" presetSubtype="8"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par>
                          <p:cTn id="53" fill="hold">
                            <p:stCondLst>
                              <p:cond delay="4000"/>
                            </p:stCondLst>
                            <p:childTnLst>
                              <p:par>
                                <p:cTn id="54" presetID="22" presetClass="entr" presetSubtype="4" fill="hold" grpId="0" nodeType="after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wipe(down)">
                                      <p:cBhvr>
                                        <p:cTn id="56" dur="500"/>
                                        <p:tgtEl>
                                          <p:spTgt spid="46"/>
                                        </p:tgtEl>
                                      </p:cBhvr>
                                    </p:animEffect>
                                  </p:childTnLst>
                                </p:cTn>
                              </p:par>
                            </p:childTnLst>
                          </p:cTn>
                        </p:par>
                        <p:par>
                          <p:cTn id="57" fill="hold">
                            <p:stCondLst>
                              <p:cond delay="4500"/>
                            </p:stCondLst>
                            <p:childTnLst>
                              <p:par>
                                <p:cTn id="58" presetID="22" presetClass="entr" presetSubtype="8"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500"/>
                                        <p:tgtEl>
                                          <p:spTgt spid="39"/>
                                        </p:tgtEl>
                                      </p:cBhvr>
                                    </p:animEffect>
                                  </p:childTnLst>
                                </p:cTn>
                              </p:par>
                            </p:childTnLst>
                          </p:cTn>
                        </p:par>
                        <p:par>
                          <p:cTn id="61" fill="hold">
                            <p:stCondLst>
                              <p:cond delay="5000"/>
                            </p:stCondLst>
                            <p:childTnLst>
                              <p:par>
                                <p:cTn id="62" presetID="22" presetClass="entr" presetSubtype="4"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wipe(down)">
                                      <p:cBhvr>
                                        <p:cTn id="6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P spid="21" grpId="0" animBg="1"/>
      <p:bldP spid="22" grpId="0" animBg="1"/>
      <p:bldP spid="23" grpId="0" animBg="1"/>
      <p:bldP spid="6" grpId="0"/>
      <p:bldP spid="44" grpId="0"/>
      <p:bldP spid="45" grpId="0"/>
      <p:bldP spid="46"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3B543D-3926-421C-AE58-9F0121828B9B}"/>
              </a:ext>
            </a:extLst>
          </p:cNvPr>
          <p:cNvSpPr txBox="1"/>
          <p:nvPr/>
        </p:nvSpPr>
        <p:spPr>
          <a:xfrm>
            <a:off x="1264217" y="351896"/>
            <a:ext cx="3057247" cy="523220"/>
          </a:xfrm>
          <a:prstGeom prst="rect">
            <a:avLst/>
          </a:prstGeom>
          <a:noFill/>
        </p:spPr>
        <p:txBody>
          <a:bodyPr wrap="none" rtlCol="0">
            <a:spAutoFit/>
          </a:bodyPr>
          <a:lstStyle/>
          <a:p>
            <a:pPr>
              <a:defRPr/>
            </a:pPr>
            <a:r>
              <a:rPr lang="zh-CN" altLang="en-US" sz="2800" dirty="0">
                <a:solidFill>
                  <a:srgbClr val="314371"/>
                </a:solidFill>
                <a:latin typeface="微软雅黑"/>
                <a:sym typeface="微软雅黑" pitchFamily="34" charset="-122"/>
              </a:rPr>
              <a:t>命名规范和可读性</a:t>
            </a:r>
          </a:p>
        </p:txBody>
      </p:sp>
      <p:sp>
        <p:nvSpPr>
          <p:cNvPr id="3" name="矩形 2">
            <a:extLst>
              <a:ext uri="{FF2B5EF4-FFF2-40B4-BE49-F238E27FC236}">
                <a16:creationId xmlns:a16="http://schemas.microsoft.com/office/drawing/2014/main" id="{AE5BB100-FA0D-4594-A131-42DF790E4F58}"/>
              </a:ext>
            </a:extLst>
          </p:cNvPr>
          <p:cNvSpPr/>
          <p:nvPr/>
        </p:nvSpPr>
        <p:spPr>
          <a:xfrm>
            <a:off x="6608439" y="1457887"/>
            <a:ext cx="5218377" cy="923330"/>
          </a:xfrm>
          <a:prstGeom prst="rect">
            <a:avLst/>
          </a:prstGeom>
        </p:spPr>
        <p:txBody>
          <a:bodyPr wrap="square">
            <a:spAutoFit/>
          </a:bodyPr>
          <a:lstStyle/>
          <a:p>
            <a:r>
              <a:rPr lang="en-US" altLang="zh-CN" dirty="0">
                <a:hlinkClick r:id="rId2"/>
              </a:rPr>
              <a:t>B</a:t>
            </a:r>
            <a:r>
              <a:rPr lang="zh-CN" altLang="en-US" dirty="0">
                <a:hlinkClick r:id="rId2"/>
              </a:rPr>
              <a:t>站视频：</a:t>
            </a:r>
            <a:r>
              <a:rPr lang="en-US" altLang="zh-CN" dirty="0">
                <a:hlinkClick r:id="rId2"/>
              </a:rPr>
              <a:t>https://www.bilibili.com/video/av3929318?from=search&amp;seid=8932482479713367545</a:t>
            </a:r>
            <a:endParaRPr lang="zh-CN" altLang="en-US" dirty="0"/>
          </a:p>
        </p:txBody>
      </p:sp>
      <p:sp>
        <p:nvSpPr>
          <p:cNvPr id="4" name="文本框 3">
            <a:extLst>
              <a:ext uri="{FF2B5EF4-FFF2-40B4-BE49-F238E27FC236}">
                <a16:creationId xmlns:a16="http://schemas.microsoft.com/office/drawing/2014/main" id="{6C332CE8-29CD-4F21-BCCB-E495C93AFAB4}"/>
              </a:ext>
            </a:extLst>
          </p:cNvPr>
          <p:cNvSpPr txBox="1"/>
          <p:nvPr/>
        </p:nvSpPr>
        <p:spPr>
          <a:xfrm>
            <a:off x="474453" y="1227054"/>
            <a:ext cx="4968815" cy="3416320"/>
          </a:xfrm>
          <a:prstGeom prst="rect">
            <a:avLst/>
          </a:prstGeom>
          <a:noFill/>
        </p:spPr>
        <p:txBody>
          <a:bodyPr wrap="square" rtlCol="0">
            <a:spAutoFit/>
          </a:bodyPr>
          <a:lstStyle/>
          <a:p>
            <a:pPr marL="457200" indent="-457200">
              <a:buAutoNum type="arabicPeriod"/>
            </a:pPr>
            <a:r>
              <a:rPr lang="zh-CN" altLang="en-US" sz="2400" dirty="0">
                <a:latin typeface="+mj-ea"/>
                <a:ea typeface="+mj-ea"/>
              </a:rPr>
              <a:t>函数体间有一行空行</a:t>
            </a:r>
            <a:endParaRPr lang="en-US" altLang="zh-CN" sz="2400" dirty="0">
              <a:latin typeface="+mj-ea"/>
              <a:ea typeface="+mj-ea"/>
            </a:endParaRPr>
          </a:p>
          <a:p>
            <a:pPr marL="457200" indent="-457200">
              <a:buAutoNum type="arabicPeriod"/>
            </a:pPr>
            <a:endParaRPr lang="en-US" altLang="zh-CN" sz="2400" dirty="0">
              <a:latin typeface="+mj-ea"/>
              <a:ea typeface="+mj-ea"/>
            </a:endParaRPr>
          </a:p>
          <a:p>
            <a:pPr marL="457200" indent="-457200">
              <a:buAutoNum type="arabicPeriod"/>
            </a:pPr>
            <a:r>
              <a:rPr lang="zh-CN" altLang="en-US" sz="2400" dirty="0">
                <a:latin typeface="+mj-ea"/>
                <a:ea typeface="+mj-ea"/>
              </a:rPr>
              <a:t>命名使用规范，通俗易懂</a:t>
            </a:r>
            <a:endParaRPr lang="en-US" altLang="zh-CN" sz="2400" dirty="0">
              <a:latin typeface="+mj-ea"/>
              <a:ea typeface="+mj-ea"/>
            </a:endParaRPr>
          </a:p>
          <a:p>
            <a:pPr marL="457200" indent="-457200">
              <a:buAutoNum type="arabicPeriod"/>
            </a:pPr>
            <a:endParaRPr lang="en-US" altLang="zh-CN" sz="2400" dirty="0">
              <a:latin typeface="+mj-ea"/>
              <a:ea typeface="+mj-ea"/>
            </a:endParaRPr>
          </a:p>
          <a:p>
            <a:pPr marL="457200" indent="-457200">
              <a:buAutoNum type="arabicPeriod"/>
            </a:pPr>
            <a:r>
              <a:rPr lang="zh-CN" altLang="en-US" sz="2400" dirty="0">
                <a:latin typeface="+mj-ea"/>
                <a:ea typeface="+mj-ea"/>
              </a:rPr>
              <a:t>杜绝使用如</a:t>
            </a:r>
            <a:r>
              <a:rPr lang="en-US" altLang="zh-CN" sz="2400" dirty="0">
                <a:latin typeface="+mj-ea"/>
                <a:ea typeface="+mj-ea"/>
              </a:rPr>
              <a:t>a, b, c, d</a:t>
            </a:r>
            <a:r>
              <a:rPr lang="zh-CN" altLang="en-US" sz="2400" dirty="0">
                <a:latin typeface="+mj-ea"/>
                <a:ea typeface="+mj-ea"/>
              </a:rPr>
              <a:t>这类顺序字母和拼音</a:t>
            </a:r>
            <a:endParaRPr lang="en-US" altLang="zh-CN" sz="2400" dirty="0">
              <a:latin typeface="+mj-ea"/>
              <a:ea typeface="+mj-ea"/>
            </a:endParaRPr>
          </a:p>
          <a:p>
            <a:pPr marL="457200" indent="-457200">
              <a:buAutoNum type="arabicPeriod"/>
            </a:pPr>
            <a:endParaRPr lang="en-US" altLang="zh-CN" sz="2400" dirty="0">
              <a:latin typeface="+mj-ea"/>
              <a:ea typeface="+mj-ea"/>
            </a:endParaRPr>
          </a:p>
          <a:p>
            <a:pPr marL="457200" indent="-457200">
              <a:buAutoNum type="arabicPeriod"/>
            </a:pPr>
            <a:r>
              <a:rPr lang="zh-CN" altLang="en-US" sz="2400" dirty="0">
                <a:latin typeface="+mj-ea"/>
                <a:ea typeface="+mj-ea"/>
              </a:rPr>
              <a:t>具体可以参考</a:t>
            </a:r>
            <a:r>
              <a:rPr lang="en-US" altLang="zh-CN" sz="2400" dirty="0">
                <a:latin typeface="+mj-ea"/>
                <a:ea typeface="+mj-ea"/>
              </a:rPr>
              <a:t>B</a:t>
            </a:r>
            <a:r>
              <a:rPr lang="zh-CN" altLang="en-US" sz="2400" dirty="0">
                <a:latin typeface="+mj-ea"/>
                <a:ea typeface="+mj-ea"/>
              </a:rPr>
              <a:t>站视频或者</a:t>
            </a:r>
            <a:r>
              <a:rPr lang="en-US" altLang="zh-CN" sz="2400" dirty="0">
                <a:latin typeface="+mj-ea"/>
                <a:ea typeface="+mj-ea"/>
              </a:rPr>
              <a:t>《Google C++ Style Guide》</a:t>
            </a:r>
          </a:p>
        </p:txBody>
      </p:sp>
    </p:spTree>
    <p:extLst>
      <p:ext uri="{BB962C8B-B14F-4D97-AF65-F5344CB8AC3E}">
        <p14:creationId xmlns:p14="http://schemas.microsoft.com/office/powerpoint/2010/main" val="329532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流程图: 离页连接符 29"/>
          <p:cNvSpPr/>
          <p:nvPr/>
        </p:nvSpPr>
        <p:spPr>
          <a:xfrm>
            <a:off x="2079666" y="1931648"/>
            <a:ext cx="1692234" cy="1773054"/>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9600" b="1" dirty="0">
                <a:solidFill>
                  <a:prstClr val="white"/>
                </a:solidFill>
                <a:latin typeface="Arial"/>
                <a:ea typeface="微软雅黑"/>
              </a:rPr>
              <a:t>5</a:t>
            </a:r>
            <a:endParaRPr kumimoji="0" lang="zh-CN" altLang="en-US" sz="9600" b="1"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31" name="直接连接符 30"/>
          <p:cNvCxnSpPr/>
          <p:nvPr/>
        </p:nvCxnSpPr>
        <p:spPr>
          <a:xfrm>
            <a:off x="3975100" y="2781587"/>
            <a:ext cx="57531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3975100" y="1941143"/>
            <a:ext cx="6955750" cy="830997"/>
          </a:xfrm>
          <a:prstGeom prst="rect">
            <a:avLst/>
          </a:prstGeom>
          <a:noFill/>
        </p:spPr>
        <p:txBody>
          <a:bodyPr wrap="none" rtlCol="0">
            <a:spAutoFit/>
          </a:bodyPr>
          <a:lstStyle/>
          <a:p>
            <a:pPr>
              <a:defRPr/>
            </a:pPr>
            <a:r>
              <a:rPr lang="zh-CN" altLang="en-US" sz="4800" dirty="0">
                <a:solidFill>
                  <a:prstClr val="black">
                    <a:lumMod val="65000"/>
                    <a:lumOff val="35000"/>
                  </a:prstClr>
                </a:solidFill>
                <a:latin typeface="微软雅黑"/>
              </a:rPr>
              <a:t>时间复杂度和空间复杂度</a:t>
            </a:r>
          </a:p>
        </p:txBody>
      </p:sp>
      <p:sp>
        <p:nvSpPr>
          <p:cNvPr id="59" name="矩形 122"/>
          <p:cNvSpPr>
            <a:spLocks noChangeArrowheads="1"/>
          </p:cNvSpPr>
          <p:nvPr/>
        </p:nvSpPr>
        <p:spPr bwMode="auto">
          <a:xfrm>
            <a:off x="4940265" y="3116636"/>
            <a:ext cx="3202386"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lang="zh-CN" altLang="en-US" sz="2000" noProof="0" dirty="0">
                <a:solidFill>
                  <a:srgbClr val="314371"/>
                </a:solidFill>
                <a:latin typeface="微软雅黑"/>
                <a:ea typeface="微软雅黑"/>
                <a:sym typeface="微软雅黑" pitchFamily="34" charset="-122"/>
              </a:rPr>
              <a:t>时间、空间</a:t>
            </a:r>
            <a:endParaRPr kumimoji="0" lang="zh-CN" altLang="en-US"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sp>
        <p:nvSpPr>
          <p:cNvPr id="60" name="矩形 122"/>
          <p:cNvSpPr>
            <a:spLocks noChangeArrowheads="1"/>
          </p:cNvSpPr>
          <p:nvPr/>
        </p:nvSpPr>
        <p:spPr bwMode="auto">
          <a:xfrm>
            <a:off x="4940264" y="3882537"/>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lvl="0">
              <a:spcBef>
                <a:spcPct val="0"/>
              </a:spcBef>
              <a:buNone/>
              <a:defRPr/>
            </a:pPr>
            <a:r>
              <a:rPr lang="zh-CN" altLang="en-US" sz="2000" dirty="0">
                <a:solidFill>
                  <a:srgbClr val="314371"/>
                </a:solidFill>
                <a:latin typeface="微软雅黑"/>
                <a:ea typeface="微软雅黑"/>
                <a:sym typeface="微软雅黑" pitchFamily="34" charset="-122"/>
              </a:rPr>
              <a:t>渐进时间复杂度分析</a:t>
            </a:r>
            <a:endParaRPr kumimoji="0" lang="zh-CN" altLang="en-US"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grpSp>
        <p:nvGrpSpPr>
          <p:cNvPr id="2" name="组合 1">
            <a:extLst>
              <a:ext uri="{FF2B5EF4-FFF2-40B4-BE49-F238E27FC236}">
                <a16:creationId xmlns:a16="http://schemas.microsoft.com/office/drawing/2014/main" id="{2FC9031F-8101-42DE-BDE8-4DE6DD6CDCAC}"/>
              </a:ext>
            </a:extLst>
          </p:cNvPr>
          <p:cNvGrpSpPr/>
          <p:nvPr/>
        </p:nvGrpSpPr>
        <p:grpSpPr>
          <a:xfrm>
            <a:off x="4653750" y="3091567"/>
            <a:ext cx="204812" cy="1969691"/>
            <a:chOff x="4653750" y="3091567"/>
            <a:chExt cx="204812" cy="1969691"/>
          </a:xfrm>
        </p:grpSpPr>
        <p:grpSp>
          <p:nvGrpSpPr>
            <p:cNvPr id="35" name="组合 34"/>
            <p:cNvGrpSpPr/>
            <p:nvPr/>
          </p:nvGrpSpPr>
          <p:grpSpPr>
            <a:xfrm>
              <a:off x="4653750" y="3091567"/>
              <a:ext cx="204811" cy="1969691"/>
              <a:chOff x="6962660" y="2067973"/>
              <a:chExt cx="200967" cy="1932728"/>
            </a:xfrm>
            <a:solidFill>
              <a:srgbClr val="F2F2F2"/>
            </a:solidFill>
          </p:grpSpPr>
          <p:cxnSp>
            <p:nvCxnSpPr>
              <p:cNvPr id="36" name="直接连接符 35"/>
              <p:cNvCxnSpPr>
                <a:cxnSpLocks/>
              </p:cNvCxnSpPr>
              <p:nvPr/>
            </p:nvCxnSpPr>
            <p:spPr>
              <a:xfrm>
                <a:off x="7063143" y="2219103"/>
                <a:ext cx="0" cy="1681114"/>
              </a:xfrm>
              <a:prstGeom prst="line">
                <a:avLst/>
              </a:prstGeom>
              <a:grpFill/>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6962660" y="2067973"/>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9" name="椭圆 48"/>
              <p:cNvSpPr/>
              <p:nvPr/>
            </p:nvSpPr>
            <p:spPr>
              <a:xfrm>
                <a:off x="6962660" y="3799734"/>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11" name="椭圆 10">
              <a:extLst>
                <a:ext uri="{FF2B5EF4-FFF2-40B4-BE49-F238E27FC236}">
                  <a16:creationId xmlns:a16="http://schemas.microsoft.com/office/drawing/2014/main" id="{048B1D8B-05AE-4845-9F81-D6B499725743}"/>
                </a:ext>
              </a:extLst>
            </p:cNvPr>
            <p:cNvSpPr/>
            <p:nvPr/>
          </p:nvSpPr>
          <p:spPr>
            <a:xfrm>
              <a:off x="4653751" y="3999814"/>
              <a:ext cx="204811" cy="204810"/>
            </a:xfrm>
            <a:prstGeom prst="ellipse">
              <a:avLst/>
            </a:prstGeom>
            <a:solidFill>
              <a:srgbClr val="F2F2F2"/>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dirty="0">
                <a:ln>
                  <a:noFill/>
                </a:ln>
                <a:solidFill>
                  <a:prstClr val="white"/>
                </a:solidFill>
                <a:effectLst/>
                <a:uLnTx/>
                <a:uFillTx/>
                <a:latin typeface="微软雅黑"/>
                <a:ea typeface="微软雅黑"/>
                <a:cs typeface="+mn-cs"/>
              </a:endParaRPr>
            </a:p>
          </p:txBody>
        </p:sp>
      </p:grpSp>
      <p:sp>
        <p:nvSpPr>
          <p:cNvPr id="13" name="矩形 122">
            <a:extLst>
              <a:ext uri="{FF2B5EF4-FFF2-40B4-BE49-F238E27FC236}">
                <a16:creationId xmlns:a16="http://schemas.microsoft.com/office/drawing/2014/main" id="{E11F62C8-765A-4D08-936B-E74900196DF5}"/>
              </a:ext>
            </a:extLst>
          </p:cNvPr>
          <p:cNvSpPr>
            <a:spLocks noChangeArrowheads="1"/>
          </p:cNvSpPr>
          <p:nvPr/>
        </p:nvSpPr>
        <p:spPr bwMode="auto">
          <a:xfrm>
            <a:off x="4940263" y="4743425"/>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lang="zh-CN" altLang="en-US" sz="2000" dirty="0">
                <a:solidFill>
                  <a:srgbClr val="314371"/>
                </a:solidFill>
                <a:latin typeface="微软雅黑"/>
                <a:ea typeface="微软雅黑"/>
                <a:sym typeface="微软雅黑" pitchFamily="34" charset="-122"/>
              </a:rPr>
              <a:t>基础时间复杂度比较</a:t>
            </a:r>
            <a:endParaRPr kumimoji="0" lang="zh-CN" altLang="en-US"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spTree>
    <p:extLst>
      <p:ext uri="{BB962C8B-B14F-4D97-AF65-F5344CB8AC3E}">
        <p14:creationId xmlns:p14="http://schemas.microsoft.com/office/powerpoint/2010/main" val="3548016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down)">
                                      <p:cBhvr>
                                        <p:cTn id="17" dur="500"/>
                                        <p:tgtEl>
                                          <p:spTgt spid="3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par>
                                <p:cTn id="22" presetID="22" presetClass="entr" presetSubtype="8" fill="hold" grpId="0" nodeType="withEffect">
                                  <p:stCondLst>
                                    <p:cond delay="20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par>
                                <p:cTn id="25" presetID="22" presetClass="entr" presetSubtype="8" fill="hold" grpId="0" nodeType="withEffect">
                                  <p:stCondLst>
                                    <p:cond delay="20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59" grpId="0"/>
      <p:bldP spid="60"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3B543D-3926-421C-AE58-9F0121828B9B}"/>
              </a:ext>
            </a:extLst>
          </p:cNvPr>
          <p:cNvSpPr txBox="1"/>
          <p:nvPr/>
        </p:nvSpPr>
        <p:spPr>
          <a:xfrm>
            <a:off x="1264217" y="351896"/>
            <a:ext cx="4134465" cy="523220"/>
          </a:xfrm>
          <a:prstGeom prst="rect">
            <a:avLst/>
          </a:prstGeom>
          <a:noFill/>
        </p:spPr>
        <p:txBody>
          <a:bodyPr wrap="none" rtlCol="0">
            <a:spAutoFit/>
          </a:bodyPr>
          <a:lstStyle/>
          <a:p>
            <a:pPr>
              <a:defRPr/>
            </a:pPr>
            <a:r>
              <a:rPr lang="zh-CN" altLang="en-US" sz="2800" dirty="0">
                <a:solidFill>
                  <a:srgbClr val="314371"/>
                </a:solidFill>
                <a:latin typeface="微软雅黑"/>
                <a:sym typeface="微软雅黑" pitchFamily="34" charset="-122"/>
              </a:rPr>
              <a:t>时间复杂度和空间复杂度</a:t>
            </a:r>
          </a:p>
        </p:txBody>
      </p:sp>
      <p:sp>
        <p:nvSpPr>
          <p:cNvPr id="4" name="矩形 3">
            <a:extLst>
              <a:ext uri="{FF2B5EF4-FFF2-40B4-BE49-F238E27FC236}">
                <a16:creationId xmlns:a16="http://schemas.microsoft.com/office/drawing/2014/main" id="{4569E6BC-52B6-499C-873B-2441863294C5}"/>
              </a:ext>
            </a:extLst>
          </p:cNvPr>
          <p:cNvSpPr/>
          <p:nvPr/>
        </p:nvSpPr>
        <p:spPr>
          <a:xfrm>
            <a:off x="779253" y="1274041"/>
            <a:ext cx="9701842" cy="3332322"/>
          </a:xfrm>
          <a:prstGeom prst="rect">
            <a:avLst/>
          </a:prstGeom>
        </p:spPr>
        <p:txBody>
          <a:bodyPr wrap="square">
            <a:spAutoFit/>
          </a:bodyPr>
          <a:lstStyle/>
          <a:p>
            <a:pPr indent="457200">
              <a:lnSpc>
                <a:spcPct val="200000"/>
              </a:lnSpc>
            </a:pPr>
            <a:r>
              <a:rPr lang="zh-CN" altLang="en-US" dirty="0"/>
              <a:t>算法（</a:t>
            </a:r>
            <a:r>
              <a:rPr lang="en-US" altLang="zh-CN" dirty="0"/>
              <a:t>Algorithm</a:t>
            </a:r>
            <a:r>
              <a:rPr lang="zh-CN" altLang="en-US" dirty="0"/>
              <a:t>）是指用来操作数据、解决程序问题的一组方法。对于同一个问题，使用不同的算法，也许最终得到的结果是一样的，但在过程中消耗的资源和时间却会有很大的区别。</a:t>
            </a:r>
          </a:p>
          <a:p>
            <a:pPr indent="457200">
              <a:lnSpc>
                <a:spcPct val="200000"/>
              </a:lnSpc>
            </a:pPr>
            <a:r>
              <a:rPr lang="zh-CN" altLang="en-US" dirty="0"/>
              <a:t>主要从算法所占用的「时间」和「空间」两个维度去考虑算法的优劣。</a:t>
            </a:r>
          </a:p>
          <a:p>
            <a:pPr indent="457200">
              <a:lnSpc>
                <a:spcPct val="200000"/>
              </a:lnSpc>
            </a:pPr>
            <a:r>
              <a:rPr lang="en-US" altLang="zh-CN" dirty="0"/>
              <a:t>1.</a:t>
            </a:r>
            <a:r>
              <a:rPr lang="zh-CN" altLang="en-US" dirty="0"/>
              <a:t> 时间维度：是指执行当前算法所消耗的时间，我们通常用「</a:t>
            </a:r>
            <a:r>
              <a:rPr lang="zh-CN" altLang="en-US" b="1" dirty="0"/>
              <a:t>时间复杂度</a:t>
            </a:r>
            <a:r>
              <a:rPr lang="zh-CN" altLang="en-US" dirty="0"/>
              <a:t>」来描述。</a:t>
            </a:r>
          </a:p>
          <a:p>
            <a:pPr indent="457200">
              <a:lnSpc>
                <a:spcPct val="200000"/>
              </a:lnSpc>
            </a:pPr>
            <a:r>
              <a:rPr lang="en-US" altLang="zh-CN" dirty="0"/>
              <a:t>2. </a:t>
            </a:r>
            <a:r>
              <a:rPr lang="zh-CN" altLang="en-US" dirty="0"/>
              <a:t>空间维度：是指执行当前算法需要占用多少内存空间，我们通常用「</a:t>
            </a:r>
            <a:r>
              <a:rPr lang="zh-CN" altLang="en-US" b="1" dirty="0"/>
              <a:t>空间复杂度</a:t>
            </a:r>
            <a:r>
              <a:rPr lang="zh-CN" altLang="en-US" dirty="0"/>
              <a:t>」来描述。</a:t>
            </a:r>
          </a:p>
        </p:txBody>
      </p:sp>
    </p:spTree>
    <p:extLst>
      <p:ext uri="{BB962C8B-B14F-4D97-AF65-F5344CB8AC3E}">
        <p14:creationId xmlns:p14="http://schemas.microsoft.com/office/powerpoint/2010/main" val="1626171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3B543D-3926-421C-AE58-9F0121828B9B}"/>
              </a:ext>
            </a:extLst>
          </p:cNvPr>
          <p:cNvSpPr txBox="1"/>
          <p:nvPr/>
        </p:nvSpPr>
        <p:spPr>
          <a:xfrm>
            <a:off x="1264217" y="351896"/>
            <a:ext cx="1980029" cy="523220"/>
          </a:xfrm>
          <a:prstGeom prst="rect">
            <a:avLst/>
          </a:prstGeom>
          <a:noFill/>
        </p:spPr>
        <p:txBody>
          <a:bodyPr wrap="none" rtlCol="0">
            <a:spAutoFit/>
          </a:bodyPr>
          <a:lstStyle/>
          <a:p>
            <a:pPr>
              <a:defRPr/>
            </a:pPr>
            <a:r>
              <a:rPr lang="zh-CN" altLang="en-US" sz="2800" dirty="0">
                <a:solidFill>
                  <a:srgbClr val="314371"/>
                </a:solidFill>
                <a:latin typeface="微软雅黑"/>
                <a:sym typeface="微软雅黑" pitchFamily="34" charset="-122"/>
              </a:rPr>
              <a:t>时间复杂度</a:t>
            </a:r>
          </a:p>
        </p:txBody>
      </p:sp>
      <p:sp>
        <p:nvSpPr>
          <p:cNvPr id="6" name="Text Box 4">
            <a:extLst>
              <a:ext uri="{FF2B5EF4-FFF2-40B4-BE49-F238E27FC236}">
                <a16:creationId xmlns:a16="http://schemas.microsoft.com/office/drawing/2014/main" id="{28F6C8D1-70B2-4EF9-98BC-BCB7732BEEBE}"/>
              </a:ext>
            </a:extLst>
          </p:cNvPr>
          <p:cNvSpPr txBox="1">
            <a:spLocks noChangeArrowheads="1"/>
          </p:cNvSpPr>
          <p:nvPr/>
        </p:nvSpPr>
        <p:spPr bwMode="auto">
          <a:xfrm>
            <a:off x="891119" y="1315513"/>
            <a:ext cx="9788244" cy="484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defRPr sz="2400" b="1">
                <a:solidFill>
                  <a:srgbClr val="0033CC"/>
                </a:solidFill>
                <a:latin typeface="Times New Roman" panose="02020603050405020304" pitchFamily="18" charset="0"/>
                <a:ea typeface="楷体_GB2312" pitchFamily="49" charset="-122"/>
              </a:defRPr>
            </a:lvl1pPr>
            <a:lvl2pPr algn="just">
              <a:defRPr sz="2400" b="1">
                <a:solidFill>
                  <a:srgbClr val="0033CC"/>
                </a:solidFill>
                <a:latin typeface="Times New Roman" panose="02020603050405020304" pitchFamily="18" charset="0"/>
                <a:ea typeface="楷体_GB2312" pitchFamily="49" charset="-122"/>
              </a:defRPr>
            </a:lvl2pPr>
            <a:lvl3pPr algn="just">
              <a:defRPr sz="2400" b="1">
                <a:solidFill>
                  <a:srgbClr val="0033CC"/>
                </a:solidFill>
                <a:latin typeface="Times New Roman" panose="02020603050405020304" pitchFamily="18" charset="0"/>
                <a:ea typeface="楷体_GB2312" pitchFamily="49" charset="-122"/>
              </a:defRPr>
            </a:lvl3pPr>
            <a:lvl4pPr algn="just">
              <a:defRPr sz="2400" b="1">
                <a:solidFill>
                  <a:srgbClr val="0033CC"/>
                </a:solidFill>
                <a:latin typeface="Times New Roman" panose="02020603050405020304" pitchFamily="18" charset="0"/>
                <a:ea typeface="楷体_GB2312" pitchFamily="49" charset="-122"/>
              </a:defRPr>
            </a:lvl4pPr>
            <a:lvl5pPr algn="just">
              <a:defRPr sz="2400" b="1">
                <a:solidFill>
                  <a:srgbClr val="0033CC"/>
                </a:solidFill>
                <a:latin typeface="Times New Roman" panose="02020603050405020304" pitchFamily="18" charset="0"/>
                <a:ea typeface="楷体_GB2312" pitchFamily="49" charset="-122"/>
              </a:defRPr>
            </a:lvl5pPr>
            <a:lvl6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6pPr>
            <a:lvl7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7pPr>
            <a:lvl8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8pPr>
            <a:lvl9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9pPr>
          </a:lstStyle>
          <a:p>
            <a:pPr algn="l">
              <a:lnSpc>
                <a:spcPct val="130000"/>
              </a:lnSpc>
              <a:spcBef>
                <a:spcPct val="0"/>
              </a:spcBef>
              <a:buFont typeface="Arial" panose="020B0604020202020204" pitchFamily="34" charset="0"/>
              <a:buNone/>
            </a:pPr>
            <a:r>
              <a:rPr lang="en-US" altLang="zh-CN" dirty="0">
                <a:solidFill>
                  <a:schemeClr val="tx1"/>
                </a:solidFill>
                <a:latin typeface="+mn-ea"/>
                <a:ea typeface="+mn-ea"/>
              </a:rPr>
              <a:t>       T(n)</a:t>
            </a:r>
            <a:r>
              <a:rPr lang="zh-CN" altLang="en-US" dirty="0">
                <a:solidFill>
                  <a:schemeClr val="tx1"/>
                </a:solidFill>
                <a:latin typeface="+mn-ea"/>
                <a:ea typeface="+mn-ea"/>
              </a:rPr>
              <a:t>表示程序的执行次数，忽略其低阶项和常系数，这样既可简化</a:t>
            </a:r>
            <a:r>
              <a:rPr lang="en-US" altLang="zh-CN" dirty="0">
                <a:solidFill>
                  <a:schemeClr val="tx1"/>
                </a:solidFill>
                <a:latin typeface="+mn-ea"/>
                <a:ea typeface="+mn-ea"/>
              </a:rPr>
              <a:t>T(n)</a:t>
            </a:r>
            <a:r>
              <a:rPr lang="zh-CN" altLang="en-US" dirty="0">
                <a:solidFill>
                  <a:schemeClr val="tx1"/>
                </a:solidFill>
                <a:latin typeface="+mn-ea"/>
                <a:ea typeface="+mn-ea"/>
              </a:rPr>
              <a:t>的计算</a:t>
            </a:r>
            <a:r>
              <a:rPr lang="zh-CN" altLang="en-US" b="0" dirty="0">
                <a:solidFill>
                  <a:schemeClr val="tx1"/>
                </a:solidFill>
                <a:latin typeface="+mn-ea"/>
                <a:ea typeface="+mn-ea"/>
              </a:rPr>
              <a:t>，又能比较客观地反映出当</a:t>
            </a:r>
            <a:r>
              <a:rPr lang="en-US" altLang="zh-CN" b="0" dirty="0">
                <a:solidFill>
                  <a:schemeClr val="tx1"/>
                </a:solidFill>
                <a:latin typeface="+mn-ea"/>
                <a:ea typeface="+mn-ea"/>
              </a:rPr>
              <a:t>n</a:t>
            </a:r>
            <a:r>
              <a:rPr lang="zh-CN" altLang="en-US" b="0" dirty="0">
                <a:solidFill>
                  <a:schemeClr val="tx1"/>
                </a:solidFill>
                <a:latin typeface="+mn-ea"/>
                <a:ea typeface="+mn-ea"/>
              </a:rPr>
              <a:t>很大时算法的时间性能。并使用大</a:t>
            </a:r>
            <a:r>
              <a:rPr lang="en-US" altLang="zh-CN" dirty="0">
                <a:solidFill>
                  <a:schemeClr val="tx1"/>
                </a:solidFill>
                <a:latin typeface="+mn-ea"/>
                <a:ea typeface="+mn-ea"/>
              </a:rPr>
              <a:t>O(f(n))</a:t>
            </a:r>
            <a:r>
              <a:rPr lang="zh-CN" altLang="en-US" b="0" dirty="0">
                <a:solidFill>
                  <a:schemeClr val="tx1"/>
                </a:solidFill>
                <a:latin typeface="+mn-ea"/>
                <a:ea typeface="+mn-ea"/>
              </a:rPr>
              <a:t>表示，其含义是随问题规模</a:t>
            </a:r>
            <a:r>
              <a:rPr lang="en-US" altLang="zh-CN" b="0" dirty="0">
                <a:solidFill>
                  <a:schemeClr val="tx1"/>
                </a:solidFill>
                <a:latin typeface="+mn-ea"/>
                <a:ea typeface="+mn-ea"/>
              </a:rPr>
              <a:t>n</a:t>
            </a:r>
            <a:r>
              <a:rPr lang="zh-CN" altLang="en-US" b="0" dirty="0">
                <a:solidFill>
                  <a:schemeClr val="tx1"/>
                </a:solidFill>
                <a:latin typeface="+mn-ea"/>
                <a:ea typeface="+mn-ea"/>
              </a:rPr>
              <a:t>的增大算法执行时间的增长率和</a:t>
            </a:r>
            <a:r>
              <a:rPr lang="en-US" altLang="zh-CN" b="0" dirty="0">
                <a:solidFill>
                  <a:schemeClr val="tx1"/>
                </a:solidFill>
                <a:latin typeface="+mn-ea"/>
                <a:ea typeface="+mn-ea"/>
              </a:rPr>
              <a:t>f(n)</a:t>
            </a:r>
            <a:r>
              <a:rPr lang="zh-CN" altLang="en-US" b="0" dirty="0">
                <a:solidFill>
                  <a:schemeClr val="tx1"/>
                </a:solidFill>
                <a:latin typeface="+mn-ea"/>
                <a:ea typeface="+mn-ea"/>
              </a:rPr>
              <a:t>的增长率相同，称Ｏ</a:t>
            </a:r>
            <a:r>
              <a:rPr lang="en-US" altLang="zh-CN" b="0" dirty="0">
                <a:solidFill>
                  <a:schemeClr val="tx1"/>
                </a:solidFill>
                <a:latin typeface="+mn-ea"/>
                <a:ea typeface="+mn-ea"/>
              </a:rPr>
              <a:t>(f(n)) </a:t>
            </a:r>
            <a:r>
              <a:rPr lang="zh-CN" altLang="en-US" b="0" dirty="0">
                <a:solidFill>
                  <a:schemeClr val="tx1"/>
                </a:solidFill>
                <a:latin typeface="+mn-ea"/>
                <a:ea typeface="+mn-ea"/>
              </a:rPr>
              <a:t>为算法的渐进时间复杂度，简称时间复杂度。</a:t>
            </a:r>
            <a:endParaRPr lang="en-US" altLang="zh-CN" b="0" dirty="0">
              <a:solidFill>
                <a:schemeClr val="tx1"/>
              </a:solidFill>
              <a:latin typeface="+mn-ea"/>
              <a:ea typeface="+mn-ea"/>
            </a:endParaRPr>
          </a:p>
          <a:p>
            <a:pPr algn="l">
              <a:lnSpc>
                <a:spcPct val="130000"/>
              </a:lnSpc>
              <a:spcBef>
                <a:spcPct val="0"/>
              </a:spcBef>
              <a:buFont typeface="Arial" panose="020B0604020202020204" pitchFamily="34" charset="0"/>
              <a:buNone/>
            </a:pPr>
            <a:r>
              <a:rPr lang="zh-CN" altLang="en-US" b="0" dirty="0">
                <a:solidFill>
                  <a:schemeClr val="tx1"/>
                </a:solidFill>
                <a:latin typeface="+mn-ea"/>
                <a:ea typeface="+mn-ea"/>
              </a:rPr>
              <a:t> 例如，</a:t>
            </a:r>
            <a:r>
              <a:rPr lang="en-US" altLang="zh-CN" dirty="0">
                <a:solidFill>
                  <a:schemeClr val="tx1"/>
                </a:solidFill>
                <a:latin typeface="+mn-ea"/>
                <a:ea typeface="+mn-ea"/>
              </a:rPr>
              <a:t>T(n)=3n</a:t>
            </a:r>
            <a:r>
              <a:rPr lang="en-US" altLang="zh-CN" baseline="30000" dirty="0">
                <a:solidFill>
                  <a:schemeClr val="tx1"/>
                </a:solidFill>
                <a:latin typeface="+mn-ea"/>
                <a:ea typeface="+mn-ea"/>
              </a:rPr>
              <a:t>2</a:t>
            </a:r>
            <a:r>
              <a:rPr lang="en-US" altLang="zh-CN" dirty="0">
                <a:solidFill>
                  <a:schemeClr val="tx1"/>
                </a:solidFill>
                <a:latin typeface="+mn-ea"/>
                <a:ea typeface="+mn-ea"/>
              </a:rPr>
              <a:t>-5n+10000=O(n</a:t>
            </a:r>
            <a:r>
              <a:rPr lang="en-US" altLang="zh-CN" baseline="30000" dirty="0">
                <a:solidFill>
                  <a:schemeClr val="tx1"/>
                </a:solidFill>
                <a:latin typeface="+mn-ea"/>
                <a:ea typeface="+mn-ea"/>
              </a:rPr>
              <a:t>2</a:t>
            </a:r>
            <a:r>
              <a:rPr lang="en-US" altLang="zh-CN" dirty="0">
                <a:solidFill>
                  <a:schemeClr val="tx1"/>
                </a:solidFill>
                <a:latin typeface="+mn-ea"/>
                <a:ea typeface="+mn-ea"/>
              </a:rPr>
              <a:t>)</a:t>
            </a:r>
          </a:p>
          <a:p>
            <a:pPr algn="l">
              <a:lnSpc>
                <a:spcPct val="130000"/>
              </a:lnSpc>
              <a:spcBef>
                <a:spcPct val="0"/>
              </a:spcBef>
              <a:buFont typeface="Arial" panose="020B0604020202020204" pitchFamily="34" charset="0"/>
              <a:buNone/>
            </a:pPr>
            <a:endParaRPr lang="en-US" altLang="zh-CN" dirty="0">
              <a:solidFill>
                <a:schemeClr val="tx1"/>
              </a:solidFill>
              <a:latin typeface="+mn-ea"/>
              <a:ea typeface="+mn-ea"/>
            </a:endParaRPr>
          </a:p>
          <a:p>
            <a:pPr algn="l">
              <a:lnSpc>
                <a:spcPct val="130000"/>
              </a:lnSpc>
              <a:spcBef>
                <a:spcPct val="0"/>
              </a:spcBef>
              <a:buFont typeface="Arial" panose="020B0604020202020204" pitchFamily="34" charset="0"/>
              <a:buNone/>
            </a:pPr>
            <a:r>
              <a:rPr lang="zh-CN" altLang="en-US" dirty="0">
                <a:solidFill>
                  <a:srgbClr val="C00000"/>
                </a:solidFill>
                <a:latin typeface="+mn-ea"/>
                <a:ea typeface="+mn-ea"/>
              </a:rPr>
              <a:t>对于</a:t>
            </a:r>
            <a:r>
              <a:rPr lang="en-US" altLang="zh-CN" dirty="0">
                <a:solidFill>
                  <a:srgbClr val="C00000"/>
                </a:solidFill>
                <a:latin typeface="+mn-ea"/>
                <a:ea typeface="+mn-ea"/>
              </a:rPr>
              <a:t>C/C+</a:t>
            </a:r>
            <a:r>
              <a:rPr lang="zh-CN" altLang="en-US" dirty="0">
                <a:solidFill>
                  <a:srgbClr val="C00000"/>
                </a:solidFill>
                <a:latin typeface="+mn-ea"/>
                <a:ea typeface="+mn-ea"/>
              </a:rPr>
              <a:t>的程序来说，一般的一秒大约可以执行</a:t>
            </a:r>
            <a:r>
              <a:rPr lang="en-US" altLang="zh-CN" dirty="0">
                <a:solidFill>
                  <a:srgbClr val="C00000"/>
                </a:solidFill>
                <a:latin typeface="+mn-ea"/>
                <a:ea typeface="+mn-ea"/>
              </a:rPr>
              <a:t>10</a:t>
            </a:r>
            <a:r>
              <a:rPr lang="en-US" altLang="zh-CN" baseline="30000" dirty="0">
                <a:solidFill>
                  <a:srgbClr val="C00000"/>
                </a:solidFill>
                <a:latin typeface="+mn-ea"/>
                <a:ea typeface="+mn-ea"/>
              </a:rPr>
              <a:t>9</a:t>
            </a:r>
            <a:r>
              <a:rPr lang="zh-CN" altLang="en-US" dirty="0">
                <a:solidFill>
                  <a:srgbClr val="C00000"/>
                </a:solidFill>
                <a:latin typeface="+mn-ea"/>
                <a:ea typeface="+mn-ea"/>
              </a:rPr>
              <a:t>加减乘除运算。也就是</a:t>
            </a:r>
            <a:r>
              <a:rPr lang="en-US" altLang="zh-CN" dirty="0">
                <a:solidFill>
                  <a:srgbClr val="C00000"/>
                </a:solidFill>
                <a:latin typeface="+mn-ea"/>
                <a:ea typeface="+mn-ea"/>
              </a:rPr>
              <a:t>f(n)&lt;10</a:t>
            </a:r>
            <a:r>
              <a:rPr lang="en-US" altLang="zh-CN" baseline="30000" dirty="0">
                <a:solidFill>
                  <a:srgbClr val="C00000"/>
                </a:solidFill>
                <a:latin typeface="+mn-ea"/>
                <a:ea typeface="+mn-ea"/>
              </a:rPr>
              <a:t>9</a:t>
            </a:r>
          </a:p>
          <a:p>
            <a:pPr algn="l">
              <a:lnSpc>
                <a:spcPct val="130000"/>
              </a:lnSpc>
              <a:spcBef>
                <a:spcPct val="0"/>
              </a:spcBef>
              <a:buFont typeface="Arial" panose="020B0604020202020204" pitchFamily="34" charset="0"/>
              <a:buNone/>
            </a:pPr>
            <a:r>
              <a:rPr lang="zh-CN" altLang="en-US" dirty="0">
                <a:solidFill>
                  <a:srgbClr val="C00000"/>
                </a:solidFill>
                <a:latin typeface="+mn-ea"/>
                <a:ea typeface="+mn-ea"/>
              </a:rPr>
              <a:t>对于其他语言，如</a:t>
            </a:r>
            <a:r>
              <a:rPr lang="en-US" altLang="zh-CN" dirty="0">
                <a:solidFill>
                  <a:srgbClr val="C00000"/>
                </a:solidFill>
                <a:latin typeface="+mn-ea"/>
                <a:ea typeface="+mn-ea"/>
              </a:rPr>
              <a:t>Java</a:t>
            </a:r>
            <a:r>
              <a:rPr lang="zh-CN" altLang="en-US" dirty="0">
                <a:solidFill>
                  <a:srgbClr val="C00000"/>
                </a:solidFill>
                <a:latin typeface="+mn-ea"/>
                <a:ea typeface="+mn-ea"/>
              </a:rPr>
              <a:t>、</a:t>
            </a:r>
            <a:r>
              <a:rPr lang="en-US" altLang="zh-CN" dirty="0">
                <a:solidFill>
                  <a:srgbClr val="C00000"/>
                </a:solidFill>
                <a:latin typeface="+mn-ea"/>
                <a:ea typeface="+mn-ea"/>
              </a:rPr>
              <a:t>Python</a:t>
            </a:r>
            <a:r>
              <a:rPr lang="zh-CN" altLang="en-US" dirty="0">
                <a:solidFill>
                  <a:srgbClr val="C00000"/>
                </a:solidFill>
                <a:latin typeface="+mn-ea"/>
                <a:ea typeface="+mn-ea"/>
              </a:rPr>
              <a:t>来说大概一秒为</a:t>
            </a:r>
            <a:r>
              <a:rPr lang="en-US" altLang="zh-CN" dirty="0">
                <a:solidFill>
                  <a:srgbClr val="C00000"/>
                </a:solidFill>
                <a:latin typeface="+mn-ea"/>
                <a:ea typeface="+mn-ea"/>
              </a:rPr>
              <a:t>10</a:t>
            </a:r>
            <a:r>
              <a:rPr lang="en-US" altLang="zh-CN" baseline="30000" dirty="0">
                <a:solidFill>
                  <a:srgbClr val="C00000"/>
                </a:solidFill>
                <a:latin typeface="+mn-ea"/>
                <a:ea typeface="+mn-ea"/>
              </a:rPr>
              <a:t>5</a:t>
            </a:r>
          </a:p>
        </p:txBody>
      </p:sp>
    </p:spTree>
    <p:extLst>
      <p:ext uri="{BB962C8B-B14F-4D97-AF65-F5344CB8AC3E}">
        <p14:creationId xmlns:p14="http://schemas.microsoft.com/office/powerpoint/2010/main" val="199933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3B543D-3926-421C-AE58-9F0121828B9B}"/>
              </a:ext>
            </a:extLst>
          </p:cNvPr>
          <p:cNvSpPr txBox="1"/>
          <p:nvPr/>
        </p:nvSpPr>
        <p:spPr>
          <a:xfrm>
            <a:off x="1264217" y="351896"/>
            <a:ext cx="3416320" cy="523220"/>
          </a:xfrm>
          <a:prstGeom prst="rect">
            <a:avLst/>
          </a:prstGeom>
          <a:noFill/>
        </p:spPr>
        <p:txBody>
          <a:bodyPr wrap="none" rtlCol="0">
            <a:spAutoFit/>
          </a:bodyPr>
          <a:lstStyle/>
          <a:p>
            <a:pPr>
              <a:defRPr/>
            </a:pPr>
            <a:r>
              <a:rPr lang="zh-CN" altLang="en-US" sz="2800" dirty="0">
                <a:solidFill>
                  <a:srgbClr val="314371"/>
                </a:solidFill>
                <a:latin typeface="微软雅黑"/>
                <a:sym typeface="微软雅黑" pitchFamily="34" charset="-122"/>
              </a:rPr>
              <a:t>渐近时间复杂度分析</a:t>
            </a:r>
          </a:p>
        </p:txBody>
      </p:sp>
      <p:sp>
        <p:nvSpPr>
          <p:cNvPr id="5" name="矩形 4">
            <a:extLst>
              <a:ext uri="{FF2B5EF4-FFF2-40B4-BE49-F238E27FC236}">
                <a16:creationId xmlns:a16="http://schemas.microsoft.com/office/drawing/2014/main" id="{08B6C69E-DBC8-4E2F-A801-569269C2B131}"/>
              </a:ext>
            </a:extLst>
          </p:cNvPr>
          <p:cNvSpPr/>
          <p:nvPr/>
        </p:nvSpPr>
        <p:spPr>
          <a:xfrm>
            <a:off x="685660" y="5647141"/>
            <a:ext cx="10407909" cy="892552"/>
          </a:xfrm>
          <a:prstGeom prst="rect">
            <a:avLst/>
          </a:prstGeom>
        </p:spPr>
        <p:txBody>
          <a:bodyPr wrap="square">
            <a:spAutoFit/>
          </a:bodyPr>
          <a:lstStyle/>
          <a:p>
            <a:r>
              <a:rPr lang="en-US" altLang="zh-CN" sz="2400" b="1" dirty="0">
                <a:solidFill>
                  <a:srgbClr val="FF0000"/>
                </a:solidFill>
                <a:ea typeface="楷体" pitchFamily="49" charset="-122"/>
                <a:cs typeface="Times New Roman" pitchFamily="18" charset="0"/>
              </a:rPr>
              <a:t> </a:t>
            </a:r>
            <a:r>
              <a:rPr lang="zh-CN" altLang="en-US" sz="2400" b="1" dirty="0">
                <a:solidFill>
                  <a:srgbClr val="FF0000"/>
                </a:solidFill>
                <a:ea typeface="楷体" pitchFamily="49" charset="-122"/>
                <a:cs typeface="Times New Roman" pitchFamily="18" charset="0"/>
              </a:rPr>
              <a:t>常见的各种不同算法时间复杂度的比较关系如下：</a:t>
            </a:r>
          </a:p>
          <a:p>
            <a:r>
              <a:rPr lang="zh-CN" altLang="en-US" sz="2400" b="1" dirty="0">
                <a:solidFill>
                  <a:srgbClr val="FF0000"/>
                </a:solidFill>
                <a:ea typeface="楷体" pitchFamily="49" charset="-122"/>
                <a:cs typeface="Times New Roman" pitchFamily="18" charset="0"/>
              </a:rPr>
              <a:t>           </a:t>
            </a:r>
            <a:r>
              <a:rPr lang="en-US" altLang="zh-CN" sz="2800" b="1" dirty="0">
                <a:solidFill>
                  <a:srgbClr val="FF0000"/>
                </a:solidFill>
                <a:ea typeface="楷体" pitchFamily="49" charset="-122"/>
                <a:cs typeface="Times New Roman" pitchFamily="18" charset="0"/>
              </a:rPr>
              <a:t>O(1)&lt;O(log</a:t>
            </a:r>
            <a:r>
              <a:rPr lang="en-US" altLang="zh-CN" sz="2800" b="1" baseline="-30000" dirty="0">
                <a:solidFill>
                  <a:srgbClr val="FF0000"/>
                </a:solidFill>
                <a:ea typeface="楷体" pitchFamily="49" charset="-122"/>
                <a:cs typeface="Times New Roman" pitchFamily="18" charset="0"/>
              </a:rPr>
              <a:t>2</a:t>
            </a:r>
            <a:r>
              <a:rPr lang="en-US" altLang="zh-CN" sz="2800" b="1" i="1" dirty="0">
                <a:solidFill>
                  <a:srgbClr val="FF0000"/>
                </a:solidFill>
                <a:ea typeface="楷体" pitchFamily="49" charset="-122"/>
                <a:cs typeface="Times New Roman" pitchFamily="18" charset="0"/>
              </a:rPr>
              <a:t>n</a:t>
            </a:r>
            <a:r>
              <a:rPr lang="en-US" altLang="zh-CN" sz="2800" b="1" dirty="0">
                <a:solidFill>
                  <a:srgbClr val="FF0000"/>
                </a:solidFill>
                <a:ea typeface="楷体" pitchFamily="49" charset="-122"/>
                <a:cs typeface="Times New Roman" pitchFamily="18" charset="0"/>
              </a:rPr>
              <a:t>)&lt;O(</a:t>
            </a:r>
            <a:r>
              <a:rPr lang="en-US" altLang="zh-CN" sz="2800" b="1" i="1" dirty="0">
                <a:solidFill>
                  <a:srgbClr val="FF0000"/>
                </a:solidFill>
                <a:ea typeface="楷体" pitchFamily="49" charset="-122"/>
                <a:cs typeface="Times New Roman" pitchFamily="18" charset="0"/>
              </a:rPr>
              <a:t>n</a:t>
            </a:r>
            <a:r>
              <a:rPr lang="en-US" altLang="zh-CN" sz="2800" b="1" dirty="0">
                <a:solidFill>
                  <a:srgbClr val="FF0000"/>
                </a:solidFill>
                <a:ea typeface="楷体" pitchFamily="49" charset="-122"/>
                <a:cs typeface="Times New Roman" pitchFamily="18" charset="0"/>
              </a:rPr>
              <a:t>)&lt;O(</a:t>
            </a:r>
            <a:r>
              <a:rPr lang="en-US" altLang="zh-CN" sz="2800" b="1" i="1" dirty="0">
                <a:solidFill>
                  <a:srgbClr val="FF0000"/>
                </a:solidFill>
                <a:ea typeface="楷体" pitchFamily="49" charset="-122"/>
                <a:cs typeface="Times New Roman" pitchFamily="18" charset="0"/>
              </a:rPr>
              <a:t>n</a:t>
            </a:r>
            <a:r>
              <a:rPr lang="en-US" altLang="zh-CN" sz="2800" b="1" dirty="0">
                <a:solidFill>
                  <a:srgbClr val="FF0000"/>
                </a:solidFill>
                <a:ea typeface="楷体" pitchFamily="49" charset="-122"/>
                <a:cs typeface="Times New Roman" pitchFamily="18" charset="0"/>
              </a:rPr>
              <a:t>log</a:t>
            </a:r>
            <a:r>
              <a:rPr lang="en-US" altLang="zh-CN" sz="2800" b="1" baseline="-30000" dirty="0">
                <a:solidFill>
                  <a:srgbClr val="FF0000"/>
                </a:solidFill>
                <a:ea typeface="楷体" pitchFamily="49" charset="-122"/>
                <a:cs typeface="Times New Roman" pitchFamily="18" charset="0"/>
              </a:rPr>
              <a:t>2</a:t>
            </a:r>
            <a:r>
              <a:rPr lang="en-US" altLang="zh-CN" sz="2800" b="1" i="1" dirty="0">
                <a:solidFill>
                  <a:srgbClr val="FF0000"/>
                </a:solidFill>
                <a:ea typeface="楷体" pitchFamily="49" charset="-122"/>
                <a:cs typeface="Times New Roman" pitchFamily="18" charset="0"/>
              </a:rPr>
              <a:t>n</a:t>
            </a:r>
            <a:r>
              <a:rPr lang="en-US" altLang="zh-CN" sz="2800" b="1" dirty="0">
                <a:solidFill>
                  <a:srgbClr val="FF0000"/>
                </a:solidFill>
                <a:ea typeface="楷体" pitchFamily="49" charset="-122"/>
                <a:cs typeface="Times New Roman" pitchFamily="18" charset="0"/>
              </a:rPr>
              <a:t>)&lt;O(</a:t>
            </a:r>
            <a:r>
              <a:rPr lang="en-US" altLang="zh-CN" sz="2800" b="1" i="1" dirty="0">
                <a:solidFill>
                  <a:srgbClr val="FF0000"/>
                </a:solidFill>
                <a:ea typeface="楷体" pitchFamily="49" charset="-122"/>
                <a:cs typeface="Times New Roman" pitchFamily="18" charset="0"/>
              </a:rPr>
              <a:t>n</a:t>
            </a:r>
            <a:r>
              <a:rPr lang="en-US" altLang="zh-CN" sz="2800" b="1" baseline="30000" dirty="0">
                <a:solidFill>
                  <a:srgbClr val="FF0000"/>
                </a:solidFill>
                <a:ea typeface="楷体" pitchFamily="49" charset="-122"/>
                <a:cs typeface="Times New Roman" pitchFamily="18" charset="0"/>
              </a:rPr>
              <a:t>2</a:t>
            </a:r>
            <a:r>
              <a:rPr lang="en-US" altLang="zh-CN" sz="2800" b="1" dirty="0">
                <a:solidFill>
                  <a:srgbClr val="FF0000"/>
                </a:solidFill>
                <a:ea typeface="楷体" pitchFamily="49" charset="-122"/>
                <a:cs typeface="Times New Roman" pitchFamily="18" charset="0"/>
              </a:rPr>
              <a:t>)&lt;O(</a:t>
            </a:r>
            <a:r>
              <a:rPr lang="en-US" altLang="zh-CN" sz="2800" b="1" i="1" dirty="0">
                <a:solidFill>
                  <a:srgbClr val="FF0000"/>
                </a:solidFill>
                <a:ea typeface="楷体" pitchFamily="49" charset="-122"/>
                <a:cs typeface="Times New Roman" pitchFamily="18" charset="0"/>
              </a:rPr>
              <a:t>n</a:t>
            </a:r>
            <a:r>
              <a:rPr lang="en-US" altLang="zh-CN" sz="2800" b="1" baseline="30000" dirty="0">
                <a:solidFill>
                  <a:srgbClr val="FF0000"/>
                </a:solidFill>
                <a:ea typeface="楷体" pitchFamily="49" charset="-122"/>
                <a:cs typeface="Times New Roman" pitchFamily="18" charset="0"/>
              </a:rPr>
              <a:t>3</a:t>
            </a:r>
            <a:r>
              <a:rPr lang="en-US" altLang="zh-CN" sz="2800" b="1" dirty="0">
                <a:solidFill>
                  <a:srgbClr val="FF0000"/>
                </a:solidFill>
                <a:ea typeface="楷体" pitchFamily="49" charset="-122"/>
                <a:cs typeface="Times New Roman" pitchFamily="18" charset="0"/>
              </a:rPr>
              <a:t>)&lt;O(2</a:t>
            </a:r>
            <a:r>
              <a:rPr lang="en-US" altLang="zh-CN" sz="2800" b="1" i="1" baseline="30000" dirty="0">
                <a:solidFill>
                  <a:srgbClr val="FF0000"/>
                </a:solidFill>
                <a:ea typeface="楷体" pitchFamily="49" charset="-122"/>
                <a:cs typeface="Times New Roman" pitchFamily="18" charset="0"/>
              </a:rPr>
              <a:t>n</a:t>
            </a:r>
            <a:r>
              <a:rPr lang="en-US" altLang="zh-CN" sz="2800" b="1" dirty="0">
                <a:solidFill>
                  <a:srgbClr val="FF0000"/>
                </a:solidFill>
                <a:ea typeface="楷体" pitchFamily="49" charset="-122"/>
                <a:cs typeface="Times New Roman" pitchFamily="18" charset="0"/>
              </a:rPr>
              <a:t>)&lt;O(</a:t>
            </a:r>
            <a:r>
              <a:rPr lang="en-US" altLang="zh-CN" sz="2800" b="1" i="1" dirty="0">
                <a:solidFill>
                  <a:srgbClr val="FF0000"/>
                </a:solidFill>
                <a:ea typeface="楷体" pitchFamily="49" charset="-122"/>
                <a:cs typeface="Times New Roman" pitchFamily="18" charset="0"/>
              </a:rPr>
              <a:t>n</a:t>
            </a:r>
            <a:r>
              <a:rPr lang="en-US" altLang="zh-CN" sz="2800" b="1" dirty="0">
                <a:solidFill>
                  <a:srgbClr val="FF0000"/>
                </a:solidFill>
                <a:ea typeface="楷体" pitchFamily="49" charset="-122"/>
                <a:cs typeface="Times New Roman" pitchFamily="18" charset="0"/>
              </a:rPr>
              <a:t>!)</a:t>
            </a:r>
            <a:endParaRPr lang="zh-CN" altLang="en-US" sz="2800" dirty="0"/>
          </a:p>
        </p:txBody>
      </p:sp>
      <p:pic>
        <p:nvPicPr>
          <p:cNvPr id="1026" name="Picture 2" descr="“渐进时间复杂度”的图片搜索结果">
            <a:extLst>
              <a:ext uri="{FF2B5EF4-FFF2-40B4-BE49-F238E27FC236}">
                <a16:creationId xmlns:a16="http://schemas.microsoft.com/office/drawing/2014/main" id="{2A72483D-CC39-4ECB-AEED-47AD06451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1634" y="1063576"/>
            <a:ext cx="5535552" cy="4395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129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3B543D-3926-421C-AE58-9F0121828B9B}"/>
              </a:ext>
            </a:extLst>
          </p:cNvPr>
          <p:cNvSpPr txBox="1"/>
          <p:nvPr/>
        </p:nvSpPr>
        <p:spPr>
          <a:xfrm>
            <a:off x="1264217" y="351896"/>
            <a:ext cx="3416320" cy="523220"/>
          </a:xfrm>
          <a:prstGeom prst="rect">
            <a:avLst/>
          </a:prstGeom>
          <a:noFill/>
        </p:spPr>
        <p:txBody>
          <a:bodyPr wrap="none" rtlCol="0">
            <a:spAutoFit/>
          </a:bodyPr>
          <a:lstStyle/>
          <a:p>
            <a:pPr>
              <a:defRPr/>
            </a:pPr>
            <a:r>
              <a:rPr lang="zh-CN" altLang="en-US" sz="2800" dirty="0">
                <a:solidFill>
                  <a:srgbClr val="314371"/>
                </a:solidFill>
                <a:latin typeface="微软雅黑"/>
                <a:sym typeface="微软雅黑" pitchFamily="34" charset="-122"/>
              </a:rPr>
              <a:t>渐近时间复杂度分析</a:t>
            </a:r>
          </a:p>
        </p:txBody>
      </p:sp>
      <p:sp>
        <p:nvSpPr>
          <p:cNvPr id="3" name="矩形 2">
            <a:extLst>
              <a:ext uri="{FF2B5EF4-FFF2-40B4-BE49-F238E27FC236}">
                <a16:creationId xmlns:a16="http://schemas.microsoft.com/office/drawing/2014/main" id="{797213A2-0B33-475D-AC2B-2C18085A5418}"/>
              </a:ext>
            </a:extLst>
          </p:cNvPr>
          <p:cNvSpPr/>
          <p:nvPr/>
        </p:nvSpPr>
        <p:spPr>
          <a:xfrm>
            <a:off x="311729" y="1662242"/>
            <a:ext cx="6380672" cy="3139321"/>
          </a:xfrm>
          <a:prstGeom prst="rect">
            <a:avLst/>
          </a:prstGeom>
        </p:spPr>
        <p:txBody>
          <a:bodyPr wrap="square">
            <a:spAutoFit/>
          </a:bodyPr>
          <a:lstStyle/>
          <a:p>
            <a:pPr>
              <a:lnSpc>
                <a:spcPct val="100000"/>
              </a:lnSpc>
              <a:buFont typeface="Arial" panose="020B0604020202020204" pitchFamily="34" charset="0"/>
              <a:buNone/>
            </a:pPr>
            <a:r>
              <a:rPr lang="zh-CN" altLang="en-US" sz="2400" b="1" dirty="0"/>
              <a:t>分析以下算法的时间复杂度。</a:t>
            </a:r>
          </a:p>
          <a:p>
            <a:pPr>
              <a:lnSpc>
                <a:spcPct val="80000"/>
              </a:lnSpc>
              <a:buFont typeface="Arial" panose="020B0604020202020204" pitchFamily="34" charset="0"/>
              <a:buNone/>
            </a:pPr>
            <a:r>
              <a:rPr lang="en-US" altLang="zh-CN" sz="2400" b="1" dirty="0">
                <a:solidFill>
                  <a:srgbClr val="808000"/>
                </a:solidFill>
                <a:latin typeface="Courier New" panose="02070309020205020404" pitchFamily="49" charset="0"/>
                <a:ea typeface="宋体" panose="02010600030101010101" pitchFamily="2" charset="-122"/>
              </a:rPr>
              <a:t>int </a:t>
            </a:r>
            <a:r>
              <a:rPr lang="en-US" altLang="zh-CN" sz="2400" b="1" dirty="0">
                <a:solidFill>
                  <a:srgbClr val="FF3300"/>
                </a:solidFill>
                <a:latin typeface="Courier New" panose="02070309020205020404" pitchFamily="49" charset="0"/>
                <a:ea typeface="宋体" panose="02010600030101010101" pitchFamily="2" charset="-122"/>
              </a:rPr>
              <a:t>fun</a:t>
            </a:r>
            <a:r>
              <a:rPr lang="en-US" altLang="zh-CN" sz="2400" b="1" dirty="0">
                <a:solidFill>
                  <a:srgbClr val="808000"/>
                </a:solidFill>
                <a:latin typeface="Courier New" panose="02070309020205020404" pitchFamily="49" charset="0"/>
                <a:ea typeface="宋体" panose="02010600030101010101" pitchFamily="2" charset="-122"/>
              </a:rPr>
              <a:t>(int n)</a:t>
            </a:r>
          </a:p>
          <a:p>
            <a:pPr>
              <a:lnSpc>
                <a:spcPct val="80000"/>
              </a:lnSpc>
              <a:buFont typeface="Arial" panose="020B0604020202020204" pitchFamily="34" charset="0"/>
              <a:buNone/>
            </a:pPr>
            <a:r>
              <a:rPr lang="en-US" altLang="zh-CN" sz="2400" b="1" dirty="0">
                <a:solidFill>
                  <a:srgbClr val="808000"/>
                </a:solidFill>
                <a:latin typeface="Courier New" panose="02070309020205020404" pitchFamily="49" charset="0"/>
                <a:ea typeface="宋体" panose="02010600030101010101" pitchFamily="2" charset="-122"/>
              </a:rPr>
              <a:t>{   int </a:t>
            </a:r>
            <a:r>
              <a:rPr lang="en-US" altLang="zh-CN" sz="2400" b="1" dirty="0" err="1">
                <a:solidFill>
                  <a:srgbClr val="808000"/>
                </a:solidFill>
                <a:latin typeface="Courier New" panose="02070309020205020404" pitchFamily="49" charset="0"/>
                <a:ea typeface="宋体" panose="02010600030101010101" pitchFamily="2" charset="-122"/>
              </a:rPr>
              <a:t>i,j,k,s</a:t>
            </a:r>
            <a:r>
              <a:rPr lang="en-US" altLang="zh-CN" sz="2400" b="1" dirty="0">
                <a:solidFill>
                  <a:srgbClr val="808000"/>
                </a:solidFill>
                <a:latin typeface="Courier New" panose="02070309020205020404" pitchFamily="49" charset="0"/>
                <a:ea typeface="宋体" panose="02010600030101010101" pitchFamily="2" charset="-122"/>
              </a:rPr>
              <a:t>; </a:t>
            </a:r>
          </a:p>
          <a:p>
            <a:pPr>
              <a:lnSpc>
                <a:spcPct val="80000"/>
              </a:lnSpc>
              <a:buFont typeface="Arial" panose="020B0604020202020204" pitchFamily="34" charset="0"/>
              <a:buNone/>
            </a:pPr>
            <a:r>
              <a:rPr lang="en-US" altLang="zh-CN" sz="2400" b="1" dirty="0">
                <a:solidFill>
                  <a:srgbClr val="808000"/>
                </a:solidFill>
                <a:latin typeface="Courier New" panose="02070309020205020404" pitchFamily="49" charset="0"/>
                <a:ea typeface="宋体" panose="02010600030101010101" pitchFamily="2" charset="-122"/>
              </a:rPr>
              <a:t>    s=0;</a:t>
            </a:r>
          </a:p>
          <a:p>
            <a:pPr>
              <a:lnSpc>
                <a:spcPct val="80000"/>
              </a:lnSpc>
              <a:buFont typeface="Arial" panose="020B0604020202020204" pitchFamily="34" charset="0"/>
              <a:buNone/>
            </a:pPr>
            <a:r>
              <a:rPr lang="en-US" altLang="zh-CN" sz="2400" b="1" dirty="0">
                <a:solidFill>
                  <a:srgbClr val="808000"/>
                </a:solidFill>
                <a:latin typeface="Courier New" panose="02070309020205020404" pitchFamily="49" charset="0"/>
                <a:ea typeface="宋体" panose="02010600030101010101" pitchFamily="2" charset="-122"/>
              </a:rPr>
              <a:t>    for (</a:t>
            </a:r>
            <a:r>
              <a:rPr lang="en-US" altLang="zh-CN" sz="2400" b="1" dirty="0" err="1">
                <a:solidFill>
                  <a:srgbClr val="808000"/>
                </a:solidFill>
                <a:latin typeface="Courier New" panose="02070309020205020404" pitchFamily="49" charset="0"/>
                <a:ea typeface="宋体" panose="02010600030101010101" pitchFamily="2" charset="-122"/>
              </a:rPr>
              <a:t>i</a:t>
            </a:r>
            <a:r>
              <a:rPr lang="en-US" altLang="zh-CN" sz="2400" b="1" dirty="0">
                <a:solidFill>
                  <a:srgbClr val="808000"/>
                </a:solidFill>
                <a:latin typeface="Courier New" panose="02070309020205020404" pitchFamily="49" charset="0"/>
                <a:ea typeface="宋体" panose="02010600030101010101" pitchFamily="2" charset="-122"/>
              </a:rPr>
              <a:t>=0;i&lt;=</a:t>
            </a:r>
            <a:r>
              <a:rPr lang="en-US" altLang="zh-CN" sz="2400" b="1" dirty="0" err="1">
                <a:solidFill>
                  <a:srgbClr val="808000"/>
                </a:solidFill>
                <a:latin typeface="Courier New" panose="02070309020205020404" pitchFamily="49" charset="0"/>
                <a:ea typeface="宋体" panose="02010600030101010101" pitchFamily="2" charset="-122"/>
              </a:rPr>
              <a:t>n;i</a:t>
            </a:r>
            <a:r>
              <a:rPr lang="en-US" altLang="zh-CN" sz="2400" b="1" dirty="0">
                <a:solidFill>
                  <a:srgbClr val="808000"/>
                </a:solidFill>
                <a:latin typeface="Courier New" panose="02070309020205020404" pitchFamily="49" charset="0"/>
                <a:ea typeface="宋体" panose="02010600030101010101" pitchFamily="2" charset="-122"/>
              </a:rPr>
              <a:t>++)           </a:t>
            </a:r>
          </a:p>
          <a:p>
            <a:pPr>
              <a:lnSpc>
                <a:spcPct val="80000"/>
              </a:lnSpc>
              <a:buFont typeface="Arial" panose="020B0604020202020204" pitchFamily="34" charset="0"/>
              <a:buNone/>
            </a:pPr>
            <a:r>
              <a:rPr lang="en-US" altLang="zh-CN" sz="2400" b="1" dirty="0">
                <a:solidFill>
                  <a:srgbClr val="808000"/>
                </a:solidFill>
                <a:latin typeface="Courier New" panose="02070309020205020404" pitchFamily="49" charset="0"/>
                <a:ea typeface="宋体" panose="02010600030101010101" pitchFamily="2" charset="-122"/>
              </a:rPr>
              <a:t>       for (j=0;j&lt;=</a:t>
            </a:r>
            <a:r>
              <a:rPr lang="en-US" altLang="zh-CN" sz="2400" b="1" dirty="0" err="1">
                <a:solidFill>
                  <a:srgbClr val="808000"/>
                </a:solidFill>
                <a:latin typeface="Courier New" panose="02070309020205020404" pitchFamily="49" charset="0"/>
                <a:ea typeface="宋体" panose="02010600030101010101" pitchFamily="2" charset="-122"/>
              </a:rPr>
              <a:t>i;j</a:t>
            </a:r>
            <a:r>
              <a:rPr lang="en-US" altLang="zh-CN" sz="2400" b="1" dirty="0">
                <a:solidFill>
                  <a:srgbClr val="808000"/>
                </a:solidFill>
                <a:latin typeface="Courier New" panose="02070309020205020404" pitchFamily="49" charset="0"/>
                <a:ea typeface="宋体" panose="02010600030101010101" pitchFamily="2" charset="-122"/>
              </a:rPr>
              <a:t>++)  	</a:t>
            </a:r>
          </a:p>
          <a:p>
            <a:pPr>
              <a:lnSpc>
                <a:spcPct val="80000"/>
              </a:lnSpc>
              <a:buFont typeface="Arial" panose="020B0604020202020204" pitchFamily="34" charset="0"/>
              <a:buNone/>
            </a:pPr>
            <a:r>
              <a:rPr lang="en-US" altLang="zh-CN" sz="2400" b="1" dirty="0">
                <a:solidFill>
                  <a:srgbClr val="808000"/>
                </a:solidFill>
                <a:latin typeface="Courier New" panose="02070309020205020404" pitchFamily="49" charset="0"/>
                <a:ea typeface="宋体" panose="02010600030101010101" pitchFamily="2" charset="-122"/>
              </a:rPr>
              <a:t>           for (k=0;k&lt;=</a:t>
            </a:r>
            <a:r>
              <a:rPr lang="en-US" altLang="zh-CN" sz="2400" b="1" dirty="0" err="1">
                <a:solidFill>
                  <a:srgbClr val="808000"/>
                </a:solidFill>
                <a:latin typeface="Courier New" panose="02070309020205020404" pitchFamily="49" charset="0"/>
                <a:ea typeface="宋体" panose="02010600030101010101" pitchFamily="2" charset="-122"/>
              </a:rPr>
              <a:t>j;k</a:t>
            </a:r>
            <a:r>
              <a:rPr lang="en-US" altLang="zh-CN" sz="2400" b="1" dirty="0">
                <a:solidFill>
                  <a:srgbClr val="808000"/>
                </a:solidFill>
                <a:latin typeface="Courier New" panose="02070309020205020404" pitchFamily="49" charset="0"/>
                <a:ea typeface="宋体" panose="02010600030101010101" pitchFamily="2" charset="-122"/>
              </a:rPr>
              <a:t>++)     </a:t>
            </a:r>
          </a:p>
          <a:p>
            <a:pPr>
              <a:lnSpc>
                <a:spcPct val="80000"/>
              </a:lnSpc>
              <a:buFont typeface="Arial" panose="020B0604020202020204" pitchFamily="34" charset="0"/>
              <a:buNone/>
            </a:pPr>
            <a:r>
              <a:rPr lang="en-US" altLang="zh-CN" sz="2400" b="1" dirty="0">
                <a:solidFill>
                  <a:srgbClr val="808000"/>
                </a:solidFill>
                <a:latin typeface="Courier New" panose="02070309020205020404" pitchFamily="49" charset="0"/>
                <a:ea typeface="宋体" panose="02010600030101010101" pitchFamily="2" charset="-122"/>
              </a:rPr>
              <a:t>              s++; </a:t>
            </a:r>
          </a:p>
          <a:p>
            <a:pPr>
              <a:lnSpc>
                <a:spcPct val="80000"/>
              </a:lnSpc>
              <a:buFont typeface="Arial" panose="020B0604020202020204" pitchFamily="34" charset="0"/>
              <a:buNone/>
            </a:pPr>
            <a:r>
              <a:rPr lang="en-US" altLang="zh-CN" sz="2400" b="1" dirty="0">
                <a:solidFill>
                  <a:srgbClr val="808000"/>
                </a:solidFill>
                <a:latin typeface="Courier New" panose="02070309020205020404" pitchFamily="49" charset="0"/>
                <a:ea typeface="宋体" panose="02010600030101010101" pitchFamily="2" charset="-122"/>
              </a:rPr>
              <a:t>    return s;</a:t>
            </a:r>
          </a:p>
          <a:p>
            <a:pPr>
              <a:lnSpc>
                <a:spcPct val="80000"/>
              </a:lnSpc>
              <a:buFont typeface="Arial" panose="020B0604020202020204" pitchFamily="34" charset="0"/>
              <a:buNone/>
            </a:pPr>
            <a:r>
              <a:rPr lang="en-US" altLang="zh-CN" sz="2400" b="1" dirty="0">
                <a:solidFill>
                  <a:srgbClr val="808000"/>
                </a:solidFill>
                <a:latin typeface="Courier New" panose="02070309020205020404" pitchFamily="49" charset="0"/>
                <a:ea typeface="宋体" panose="02010600030101010101" pitchFamily="2" charset="-122"/>
              </a:rPr>
              <a:t>}</a:t>
            </a:r>
          </a:p>
        </p:txBody>
      </p:sp>
      <p:sp>
        <p:nvSpPr>
          <p:cNvPr id="6" name="Text Box 2">
            <a:extLst>
              <a:ext uri="{FF2B5EF4-FFF2-40B4-BE49-F238E27FC236}">
                <a16:creationId xmlns:a16="http://schemas.microsoft.com/office/drawing/2014/main" id="{D45BDA35-0FAA-413C-9BB1-056E652D5059}"/>
              </a:ext>
            </a:extLst>
          </p:cNvPr>
          <p:cNvSpPr txBox="1">
            <a:spLocks noChangeArrowheads="1"/>
          </p:cNvSpPr>
          <p:nvPr/>
        </p:nvSpPr>
        <p:spPr bwMode="auto">
          <a:xfrm>
            <a:off x="5802094" y="1794126"/>
            <a:ext cx="587409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defRPr sz="2400" b="1">
                <a:solidFill>
                  <a:srgbClr val="0033CC"/>
                </a:solidFill>
                <a:latin typeface="Times New Roman" panose="02020603050405020304" pitchFamily="18" charset="0"/>
                <a:ea typeface="楷体_GB2312" pitchFamily="49" charset="-122"/>
              </a:defRPr>
            </a:lvl1pPr>
            <a:lvl2pPr algn="just">
              <a:defRPr sz="2400" b="1">
                <a:solidFill>
                  <a:srgbClr val="0033CC"/>
                </a:solidFill>
                <a:latin typeface="Times New Roman" panose="02020603050405020304" pitchFamily="18" charset="0"/>
                <a:ea typeface="楷体_GB2312" pitchFamily="49" charset="-122"/>
              </a:defRPr>
            </a:lvl2pPr>
            <a:lvl3pPr algn="just">
              <a:defRPr sz="2400" b="1">
                <a:solidFill>
                  <a:srgbClr val="0033CC"/>
                </a:solidFill>
                <a:latin typeface="Times New Roman" panose="02020603050405020304" pitchFamily="18" charset="0"/>
                <a:ea typeface="楷体_GB2312" pitchFamily="49" charset="-122"/>
              </a:defRPr>
            </a:lvl3pPr>
            <a:lvl4pPr algn="just">
              <a:defRPr sz="2400" b="1">
                <a:solidFill>
                  <a:srgbClr val="0033CC"/>
                </a:solidFill>
                <a:latin typeface="Times New Roman" panose="02020603050405020304" pitchFamily="18" charset="0"/>
                <a:ea typeface="楷体_GB2312" pitchFamily="49" charset="-122"/>
              </a:defRPr>
            </a:lvl4pPr>
            <a:lvl5pPr algn="just">
              <a:defRPr sz="2400" b="1">
                <a:solidFill>
                  <a:srgbClr val="0033CC"/>
                </a:solidFill>
                <a:latin typeface="Times New Roman" panose="02020603050405020304" pitchFamily="18" charset="0"/>
                <a:ea typeface="楷体_GB2312" pitchFamily="49" charset="-122"/>
              </a:defRPr>
            </a:lvl5pPr>
            <a:lvl6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6pPr>
            <a:lvl7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7pPr>
            <a:lvl8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8pPr>
            <a:lvl9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9pPr>
          </a:lstStyle>
          <a:p>
            <a:pPr>
              <a:lnSpc>
                <a:spcPct val="100000"/>
              </a:lnSpc>
              <a:buFont typeface="Arial" panose="020B0604020202020204" pitchFamily="34" charset="0"/>
              <a:buNone/>
            </a:pPr>
            <a:r>
              <a:rPr lang="en-US" altLang="zh-CN" sz="2800" dirty="0"/>
              <a:t>O(</a:t>
            </a:r>
            <a:r>
              <a:rPr lang="en-US" altLang="zh-CN" sz="2800" i="1" dirty="0"/>
              <a:t>n</a:t>
            </a:r>
            <a:r>
              <a:rPr lang="en-US" altLang="zh-CN" sz="2800" baseline="30000" dirty="0"/>
              <a:t>3</a:t>
            </a:r>
            <a:r>
              <a:rPr lang="en-US" altLang="zh-CN" sz="2800" dirty="0"/>
              <a:t>)</a:t>
            </a:r>
          </a:p>
          <a:p>
            <a:pPr>
              <a:lnSpc>
                <a:spcPct val="100000"/>
              </a:lnSpc>
              <a:buFont typeface="Arial" panose="020B0604020202020204" pitchFamily="34" charset="0"/>
              <a:buNone/>
            </a:pPr>
            <a:r>
              <a:rPr lang="zh-CN" altLang="en-US" sz="2800" dirty="0"/>
              <a:t>则该算法的时间复杂度为</a:t>
            </a:r>
            <a:r>
              <a:rPr lang="en-US" altLang="zh-CN" sz="2800" dirty="0"/>
              <a:t>O(</a:t>
            </a:r>
            <a:r>
              <a:rPr lang="en-US" altLang="zh-CN" sz="2800" i="1" dirty="0"/>
              <a:t>n</a:t>
            </a:r>
            <a:r>
              <a:rPr lang="en-US" altLang="zh-CN" sz="2800" baseline="30000" dirty="0"/>
              <a:t>3</a:t>
            </a:r>
            <a:r>
              <a:rPr lang="en-US" altLang="zh-CN" sz="2800" dirty="0"/>
              <a:t>)</a:t>
            </a:r>
            <a:r>
              <a:rPr lang="zh-CN" altLang="en-US" sz="2800" dirty="0"/>
              <a:t>。</a:t>
            </a:r>
          </a:p>
        </p:txBody>
      </p:sp>
    </p:spTree>
    <p:extLst>
      <p:ext uri="{BB962C8B-B14F-4D97-AF65-F5344CB8AC3E}">
        <p14:creationId xmlns:p14="http://schemas.microsoft.com/office/powerpoint/2010/main" val="7942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03B543D-3926-421C-AE58-9F0121828B9B}"/>
              </a:ext>
            </a:extLst>
          </p:cNvPr>
          <p:cNvSpPr txBox="1"/>
          <p:nvPr/>
        </p:nvSpPr>
        <p:spPr>
          <a:xfrm>
            <a:off x="1264217" y="351896"/>
            <a:ext cx="1980029" cy="523220"/>
          </a:xfrm>
          <a:prstGeom prst="rect">
            <a:avLst/>
          </a:prstGeom>
          <a:noFill/>
        </p:spPr>
        <p:txBody>
          <a:bodyPr wrap="none" rtlCol="0">
            <a:spAutoFit/>
          </a:bodyPr>
          <a:lstStyle/>
          <a:p>
            <a:pPr>
              <a:defRPr/>
            </a:pPr>
            <a:r>
              <a:rPr lang="zh-CN" altLang="en-US" sz="2800" dirty="0">
                <a:solidFill>
                  <a:srgbClr val="314371"/>
                </a:solidFill>
                <a:latin typeface="微软雅黑"/>
                <a:sym typeface="微软雅黑" pitchFamily="34" charset="-122"/>
              </a:rPr>
              <a:t>空间复杂度</a:t>
            </a:r>
          </a:p>
        </p:txBody>
      </p:sp>
      <p:sp>
        <p:nvSpPr>
          <p:cNvPr id="5" name="Text Box 2">
            <a:extLst>
              <a:ext uri="{FF2B5EF4-FFF2-40B4-BE49-F238E27FC236}">
                <a16:creationId xmlns:a16="http://schemas.microsoft.com/office/drawing/2014/main" id="{7BB72E2C-9C7C-4D23-8309-9D1C18B1C55D}"/>
              </a:ext>
            </a:extLst>
          </p:cNvPr>
          <p:cNvSpPr txBox="1">
            <a:spLocks noChangeArrowheads="1"/>
          </p:cNvSpPr>
          <p:nvPr/>
        </p:nvSpPr>
        <p:spPr bwMode="auto">
          <a:xfrm>
            <a:off x="2014268" y="1430515"/>
            <a:ext cx="7103854" cy="360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just">
              <a:defRPr sz="2400" b="1">
                <a:solidFill>
                  <a:srgbClr val="0033CC"/>
                </a:solidFill>
                <a:latin typeface="Times New Roman" panose="02020603050405020304" pitchFamily="18" charset="0"/>
                <a:ea typeface="楷体_GB2312" pitchFamily="49" charset="-122"/>
              </a:defRPr>
            </a:lvl1pPr>
            <a:lvl2pPr algn="just">
              <a:defRPr sz="2400" b="1">
                <a:solidFill>
                  <a:srgbClr val="0033CC"/>
                </a:solidFill>
                <a:latin typeface="Times New Roman" panose="02020603050405020304" pitchFamily="18" charset="0"/>
                <a:ea typeface="楷体_GB2312" pitchFamily="49" charset="-122"/>
              </a:defRPr>
            </a:lvl2pPr>
            <a:lvl3pPr algn="just">
              <a:defRPr sz="2400" b="1">
                <a:solidFill>
                  <a:srgbClr val="0033CC"/>
                </a:solidFill>
                <a:latin typeface="Times New Roman" panose="02020603050405020304" pitchFamily="18" charset="0"/>
                <a:ea typeface="楷体_GB2312" pitchFamily="49" charset="-122"/>
              </a:defRPr>
            </a:lvl3pPr>
            <a:lvl4pPr algn="just">
              <a:defRPr sz="2400" b="1">
                <a:solidFill>
                  <a:srgbClr val="0033CC"/>
                </a:solidFill>
                <a:latin typeface="Times New Roman" panose="02020603050405020304" pitchFamily="18" charset="0"/>
                <a:ea typeface="楷体_GB2312" pitchFamily="49" charset="-122"/>
              </a:defRPr>
            </a:lvl4pPr>
            <a:lvl5pPr algn="just">
              <a:defRPr sz="2400" b="1">
                <a:solidFill>
                  <a:srgbClr val="0033CC"/>
                </a:solidFill>
                <a:latin typeface="Times New Roman" panose="02020603050405020304" pitchFamily="18" charset="0"/>
                <a:ea typeface="楷体_GB2312" pitchFamily="49" charset="-122"/>
              </a:defRPr>
            </a:lvl5pPr>
            <a:lvl6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6pPr>
            <a:lvl7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7pPr>
            <a:lvl8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8pPr>
            <a:lvl9pPr algn="just" fontAlgn="base">
              <a:lnSpc>
                <a:spcPct val="110000"/>
              </a:lnSpc>
              <a:spcBef>
                <a:spcPct val="50000"/>
              </a:spcBef>
              <a:spcAft>
                <a:spcPct val="0"/>
              </a:spcAft>
              <a:buFont typeface="Arial" panose="020B0604020202020204" pitchFamily="34" charset="0"/>
              <a:buChar char="•"/>
              <a:defRPr sz="2400" b="1">
                <a:solidFill>
                  <a:srgbClr val="0033CC"/>
                </a:solidFill>
                <a:latin typeface="Times New Roman" panose="02020603050405020304" pitchFamily="18" charset="0"/>
                <a:ea typeface="楷体_GB2312" pitchFamily="49" charset="-122"/>
              </a:defRPr>
            </a:lvl9pPr>
          </a:lstStyle>
          <a:p>
            <a:pPr algn="l">
              <a:lnSpc>
                <a:spcPct val="120000"/>
              </a:lnSpc>
              <a:buFont typeface="Arial" panose="020B0604020202020204" pitchFamily="34" charset="0"/>
              <a:buNone/>
            </a:pPr>
            <a:r>
              <a:rPr lang="en-US" altLang="zh-CN" dirty="0">
                <a:solidFill>
                  <a:srgbClr val="FF3300"/>
                </a:solidFill>
              </a:rPr>
              <a:t>      </a:t>
            </a:r>
            <a:r>
              <a:rPr lang="zh-CN" altLang="en-US" dirty="0"/>
              <a:t>空间复杂度是对一个算法在运行过程中</a:t>
            </a:r>
            <a:r>
              <a:rPr lang="zh-CN" altLang="en-US" dirty="0">
                <a:solidFill>
                  <a:srgbClr val="FF00FF"/>
                </a:solidFill>
              </a:rPr>
              <a:t>临时占用的存储空间</a:t>
            </a:r>
            <a:r>
              <a:rPr lang="zh-CN" altLang="en-US" dirty="0"/>
              <a:t>大小的量度，一般也作为问题规模</a:t>
            </a:r>
            <a:r>
              <a:rPr lang="en-US" altLang="zh-CN" i="1" dirty="0"/>
              <a:t>n</a:t>
            </a:r>
            <a:r>
              <a:rPr lang="zh-CN" altLang="en-US" dirty="0"/>
              <a:t>的函数，以数量级形式给出</a:t>
            </a:r>
            <a:r>
              <a:rPr lang="en-US" altLang="zh-CN" dirty="0"/>
              <a:t>,</a:t>
            </a:r>
            <a:r>
              <a:rPr lang="zh-CN" altLang="en-US" dirty="0"/>
              <a:t>记作：</a:t>
            </a:r>
          </a:p>
          <a:p>
            <a:pPr>
              <a:lnSpc>
                <a:spcPct val="120000"/>
              </a:lnSpc>
              <a:buFont typeface="Arial" panose="020B0604020202020204" pitchFamily="34" charset="0"/>
              <a:buNone/>
            </a:pPr>
            <a:r>
              <a:rPr lang="zh-CN" altLang="en-US" dirty="0"/>
              <a:t>       </a:t>
            </a:r>
            <a:r>
              <a:rPr lang="en-US" altLang="zh-CN" dirty="0">
                <a:solidFill>
                  <a:srgbClr val="808000"/>
                </a:solidFill>
              </a:rPr>
              <a:t>S(</a:t>
            </a:r>
            <a:r>
              <a:rPr lang="en-US" altLang="zh-CN" i="1" dirty="0">
                <a:solidFill>
                  <a:srgbClr val="808000"/>
                </a:solidFill>
              </a:rPr>
              <a:t>n</a:t>
            </a:r>
            <a:r>
              <a:rPr lang="en-US" altLang="zh-CN" dirty="0">
                <a:solidFill>
                  <a:srgbClr val="808000"/>
                </a:solidFill>
              </a:rPr>
              <a:t>) = O(g(</a:t>
            </a:r>
            <a:r>
              <a:rPr lang="en-US" altLang="zh-CN" i="1" dirty="0">
                <a:solidFill>
                  <a:srgbClr val="808000"/>
                </a:solidFill>
              </a:rPr>
              <a:t>n</a:t>
            </a:r>
            <a:r>
              <a:rPr lang="en-US" altLang="zh-CN" dirty="0">
                <a:solidFill>
                  <a:srgbClr val="808000"/>
                </a:solidFill>
              </a:rPr>
              <a:t>))</a:t>
            </a:r>
          </a:p>
          <a:p>
            <a:pPr>
              <a:lnSpc>
                <a:spcPct val="120000"/>
              </a:lnSpc>
              <a:buFont typeface="Arial" panose="020B0604020202020204" pitchFamily="34" charset="0"/>
              <a:buNone/>
            </a:pPr>
            <a:r>
              <a:rPr lang="en-US" altLang="zh-CN" dirty="0"/>
              <a:t>      </a:t>
            </a:r>
            <a:r>
              <a:rPr lang="zh-CN" altLang="en-US" dirty="0"/>
              <a:t>若所需额外空间相对于输入数据量来说是常数，则称此算法为</a:t>
            </a:r>
            <a:r>
              <a:rPr lang="zh-CN" altLang="en-US" dirty="0">
                <a:solidFill>
                  <a:srgbClr val="FF00FF"/>
                </a:solidFill>
              </a:rPr>
              <a:t>原地工作</a:t>
            </a:r>
            <a:r>
              <a:rPr lang="zh-CN" altLang="en-US" dirty="0"/>
              <a:t>。若所需存储量依赖于特定的输入，则通常按最坏情况考虑。如上个实例的空间复杂度为</a:t>
            </a:r>
            <a:r>
              <a:rPr lang="en-US" altLang="zh-CN" dirty="0"/>
              <a:t>O(1)</a:t>
            </a:r>
            <a:r>
              <a:rPr lang="zh-CN" altLang="en-US" dirty="0"/>
              <a:t>。</a:t>
            </a:r>
          </a:p>
        </p:txBody>
      </p:sp>
    </p:spTree>
    <p:extLst>
      <p:ext uri="{BB962C8B-B14F-4D97-AF65-F5344CB8AC3E}">
        <p14:creationId xmlns:p14="http://schemas.microsoft.com/office/powerpoint/2010/main" val="37403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流程图: 离页连接符 29"/>
          <p:cNvSpPr/>
          <p:nvPr/>
        </p:nvSpPr>
        <p:spPr>
          <a:xfrm>
            <a:off x="2079666" y="1931648"/>
            <a:ext cx="1692234" cy="1773054"/>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Arial"/>
                <a:ea typeface="微软雅黑"/>
                <a:cs typeface="+mn-cs"/>
              </a:rPr>
              <a:t>1</a:t>
            </a:r>
            <a:endParaRPr kumimoji="0" lang="zh-CN" altLang="en-US" sz="9600" b="1"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31" name="直接连接符 30"/>
          <p:cNvCxnSpPr/>
          <p:nvPr/>
        </p:nvCxnSpPr>
        <p:spPr>
          <a:xfrm>
            <a:off x="3975100" y="2781587"/>
            <a:ext cx="57531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472126" y="1945742"/>
            <a:ext cx="326243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314371"/>
                </a:solidFill>
                <a:effectLst/>
                <a:uLnTx/>
                <a:uFillTx/>
                <a:latin typeface="微软雅黑"/>
                <a:ea typeface="微软雅黑"/>
                <a:cs typeface="+mn-cs"/>
              </a:rPr>
              <a:t>关于实验室</a:t>
            </a:r>
          </a:p>
        </p:txBody>
      </p:sp>
      <p:grpSp>
        <p:nvGrpSpPr>
          <p:cNvPr id="35" name="组合 34"/>
          <p:cNvGrpSpPr/>
          <p:nvPr/>
        </p:nvGrpSpPr>
        <p:grpSpPr>
          <a:xfrm>
            <a:off x="4565517" y="3213303"/>
            <a:ext cx="204812" cy="1867285"/>
            <a:chOff x="6962659" y="2067973"/>
            <a:chExt cx="200968" cy="1832244"/>
          </a:xfrm>
          <a:solidFill>
            <a:srgbClr val="F2F2F2"/>
          </a:solidFill>
        </p:grpSpPr>
        <p:cxnSp>
          <p:nvCxnSpPr>
            <p:cNvPr id="36" name="直接连接符 35"/>
            <p:cNvCxnSpPr>
              <a:cxnSpLocks/>
              <a:endCxn id="56" idx="4"/>
            </p:cNvCxnSpPr>
            <p:nvPr/>
          </p:nvCxnSpPr>
          <p:spPr>
            <a:xfrm>
              <a:off x="7063143" y="2219103"/>
              <a:ext cx="0" cy="1681114"/>
            </a:xfrm>
            <a:prstGeom prst="line">
              <a:avLst/>
            </a:prstGeom>
            <a:grpFill/>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6962660" y="2067973"/>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9" name="椭圆 48"/>
            <p:cNvSpPr/>
            <p:nvPr/>
          </p:nvSpPr>
          <p:spPr>
            <a:xfrm>
              <a:off x="6962660" y="2883611"/>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6" name="椭圆 55"/>
            <p:cNvSpPr/>
            <p:nvPr/>
          </p:nvSpPr>
          <p:spPr>
            <a:xfrm>
              <a:off x="6962659" y="3699250"/>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59" name="矩形 122"/>
          <p:cNvSpPr>
            <a:spLocks noChangeArrowheads="1"/>
          </p:cNvSpPr>
          <p:nvPr/>
        </p:nvSpPr>
        <p:spPr bwMode="auto">
          <a:xfrm>
            <a:off x="4940265" y="3116636"/>
            <a:ext cx="3202386"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zh-CN" altLang="en-US"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rPr>
              <a:t>什么是</a:t>
            </a:r>
            <a:r>
              <a:rPr kumimoji="0" lang="en-US" altLang="zh-CN"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rPr>
              <a:t>ICPC</a:t>
            </a:r>
            <a:endParaRPr kumimoji="0" lang="zh-CN" altLang="en-US"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sp>
        <p:nvSpPr>
          <p:cNvPr id="60" name="矩形 122"/>
          <p:cNvSpPr>
            <a:spLocks noChangeArrowheads="1"/>
          </p:cNvSpPr>
          <p:nvPr/>
        </p:nvSpPr>
        <p:spPr bwMode="auto">
          <a:xfrm>
            <a:off x="4940264" y="3931518"/>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zh-CN" altLang="en-US"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rPr>
              <a:t>主要内容</a:t>
            </a:r>
          </a:p>
        </p:txBody>
      </p:sp>
      <p:sp>
        <p:nvSpPr>
          <p:cNvPr id="61" name="矩形 122"/>
          <p:cNvSpPr>
            <a:spLocks noChangeArrowheads="1"/>
          </p:cNvSpPr>
          <p:nvPr/>
        </p:nvSpPr>
        <p:spPr bwMode="auto">
          <a:xfrm>
            <a:off x="4940264" y="4649735"/>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zh-CN" altLang="en-US" sz="20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rPr>
              <a:t>实验主要比赛</a:t>
            </a:r>
          </a:p>
        </p:txBody>
      </p:sp>
    </p:spTree>
    <p:extLst>
      <p:ext uri="{BB962C8B-B14F-4D97-AF65-F5344CB8AC3E}">
        <p14:creationId xmlns:p14="http://schemas.microsoft.com/office/powerpoint/2010/main" val="3188182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down)">
                                      <p:cBhvr>
                                        <p:cTn id="17" dur="500"/>
                                        <p:tgtEl>
                                          <p:spTgt spid="33"/>
                                        </p:tgtEl>
                                      </p:cBhvr>
                                    </p:animEffect>
                                  </p:childTnLst>
                                </p:cTn>
                              </p:par>
                            </p:childTnLst>
                          </p:cTn>
                        </p:par>
                        <p:par>
                          <p:cTn id="18" fill="hold">
                            <p:stCondLst>
                              <p:cond delay="2000"/>
                            </p:stCondLst>
                            <p:childTnLst>
                              <p:par>
                                <p:cTn id="19" presetID="22" presetClass="entr" presetSubtype="1" fill="hold" nodeType="after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childTnLst>
                          </p:cTn>
                        </p:par>
                        <p:par>
                          <p:cTn id="22" fill="hold">
                            <p:stCondLst>
                              <p:cond delay="2500"/>
                            </p:stCondLst>
                            <p:childTnLst>
                              <p:par>
                                <p:cTn id="23" presetID="22" presetClass="entr" presetSubtype="8"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ipe(left)">
                                      <p:cBhvr>
                                        <p:cTn id="25" dur="500"/>
                                        <p:tgtEl>
                                          <p:spTgt spid="59"/>
                                        </p:tgtEl>
                                      </p:cBhvr>
                                    </p:animEffect>
                                  </p:childTnLst>
                                </p:cTn>
                              </p:par>
                              <p:par>
                                <p:cTn id="26" presetID="22" presetClass="entr" presetSubtype="8" fill="hold" grpId="0" nodeType="withEffect">
                                  <p:stCondLst>
                                    <p:cond delay="200"/>
                                  </p:stCondLst>
                                  <p:childTnLst>
                                    <p:set>
                                      <p:cBhvr>
                                        <p:cTn id="27" dur="1" fill="hold">
                                          <p:stCondLst>
                                            <p:cond delay="0"/>
                                          </p:stCondLst>
                                        </p:cTn>
                                        <p:tgtEl>
                                          <p:spTgt spid="60"/>
                                        </p:tgtEl>
                                        <p:attrNameLst>
                                          <p:attrName>style.visibility</p:attrName>
                                        </p:attrNameLst>
                                      </p:cBhvr>
                                      <p:to>
                                        <p:strVal val="visible"/>
                                      </p:to>
                                    </p:set>
                                    <p:animEffect transition="in" filter="wipe(left)">
                                      <p:cBhvr>
                                        <p:cTn id="28" dur="500"/>
                                        <p:tgtEl>
                                          <p:spTgt spid="60"/>
                                        </p:tgtEl>
                                      </p:cBhvr>
                                    </p:animEffect>
                                  </p:childTnLst>
                                </p:cTn>
                              </p:par>
                              <p:par>
                                <p:cTn id="29" presetID="22" presetClass="entr" presetSubtype="8" fill="hold" grpId="0" nodeType="withEffect">
                                  <p:stCondLst>
                                    <p:cond delay="40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59" grpId="0"/>
      <p:bldP spid="60" grpId="0"/>
      <p:bldP spid="6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264217" y="351896"/>
            <a:ext cx="1709122" cy="523220"/>
          </a:xfrm>
          <a:prstGeom prst="rect">
            <a:avLst/>
          </a:prstGeom>
          <a:noFill/>
        </p:spPr>
        <p:txBody>
          <a:bodyPr wrap="none" rtlCol="0">
            <a:spAutoFit/>
          </a:bodyPr>
          <a:lstStyle/>
          <a:p>
            <a:pPr lvl="0">
              <a:spcBef>
                <a:spcPct val="0"/>
              </a:spcBef>
              <a:defRPr/>
            </a:pPr>
            <a:r>
              <a:rPr lang="zh-CN" altLang="en-US" sz="2800" dirty="0">
                <a:solidFill>
                  <a:srgbClr val="314371"/>
                </a:solidFill>
                <a:latin typeface="微软雅黑"/>
                <a:sym typeface="微软雅黑" pitchFamily="34" charset="-122"/>
              </a:rPr>
              <a:t>关于</a:t>
            </a:r>
            <a:r>
              <a:rPr lang="en-US" altLang="zh-CN" sz="2800" dirty="0">
                <a:solidFill>
                  <a:srgbClr val="314371"/>
                </a:solidFill>
                <a:latin typeface="微软雅黑"/>
                <a:sym typeface="微软雅黑" pitchFamily="34" charset="-122"/>
              </a:rPr>
              <a:t>ICPC</a:t>
            </a:r>
            <a:endParaRPr lang="zh-CN" altLang="en-US" sz="2800" dirty="0">
              <a:solidFill>
                <a:srgbClr val="314371"/>
              </a:solidFill>
              <a:latin typeface="微软雅黑"/>
              <a:sym typeface="微软雅黑" pitchFamily="34" charset="-122"/>
            </a:endParaRPr>
          </a:p>
        </p:txBody>
      </p:sp>
      <p:sp>
        <p:nvSpPr>
          <p:cNvPr id="2" name="文本框 1">
            <a:extLst>
              <a:ext uri="{FF2B5EF4-FFF2-40B4-BE49-F238E27FC236}">
                <a16:creationId xmlns:a16="http://schemas.microsoft.com/office/drawing/2014/main" id="{4FFA9D1F-009B-4731-B6D7-EA9BFAF1B745}"/>
              </a:ext>
            </a:extLst>
          </p:cNvPr>
          <p:cNvSpPr txBox="1"/>
          <p:nvPr/>
        </p:nvSpPr>
        <p:spPr>
          <a:xfrm>
            <a:off x="4924696" y="944213"/>
            <a:ext cx="6544491" cy="3269613"/>
          </a:xfrm>
          <a:prstGeom prst="rect">
            <a:avLst/>
          </a:prstGeom>
          <a:noFill/>
        </p:spPr>
        <p:txBody>
          <a:bodyPr wrap="square" rtlCol="0">
            <a:spAutoFit/>
          </a:bodyPr>
          <a:lstStyle/>
          <a:p>
            <a:pPr>
              <a:lnSpc>
                <a:spcPct val="150000"/>
              </a:lnSpc>
            </a:pPr>
            <a:r>
              <a:rPr lang="en-US" altLang="zh-CN" sz="2000" dirty="0">
                <a:latin typeface="+mj-ea"/>
                <a:ea typeface="+mj-ea"/>
              </a:rPr>
              <a:t>       ACM</a:t>
            </a:r>
            <a:r>
              <a:rPr lang="zh-CN" altLang="en-US" sz="2000" dirty="0">
                <a:latin typeface="+mj-ea"/>
                <a:ea typeface="+mj-ea"/>
              </a:rPr>
              <a:t>国际大学生程序设计竞赛（英文全称：</a:t>
            </a:r>
            <a:r>
              <a:rPr lang="en-US" altLang="zh-CN" sz="2000" dirty="0">
                <a:latin typeface="+mj-ea"/>
                <a:ea typeface="+mj-ea"/>
              </a:rPr>
              <a:t>ACM International Collegiate Programming Contest</a:t>
            </a:r>
            <a:r>
              <a:rPr lang="zh-CN" altLang="en-US" sz="2000" dirty="0">
                <a:latin typeface="+mj-ea"/>
                <a:ea typeface="+mj-ea"/>
              </a:rPr>
              <a:t>（简称</a:t>
            </a:r>
            <a:r>
              <a:rPr lang="en-US" altLang="zh-CN" sz="2000" dirty="0">
                <a:latin typeface="+mj-ea"/>
                <a:ea typeface="+mj-ea"/>
              </a:rPr>
              <a:t>ACM-ICPC</a:t>
            </a:r>
            <a:r>
              <a:rPr lang="zh-CN" altLang="en-US" sz="2000" dirty="0">
                <a:latin typeface="+mj-ea"/>
                <a:ea typeface="+mj-ea"/>
              </a:rPr>
              <a:t>或</a:t>
            </a:r>
            <a:r>
              <a:rPr lang="en-US" altLang="zh-CN" sz="2000" dirty="0">
                <a:latin typeface="+mj-ea"/>
                <a:ea typeface="+mj-ea"/>
              </a:rPr>
              <a:t>ICPC</a:t>
            </a:r>
            <a:r>
              <a:rPr lang="zh-CN" altLang="en-US" sz="2000" dirty="0">
                <a:latin typeface="+mj-ea"/>
                <a:ea typeface="+mj-ea"/>
              </a:rPr>
              <a:t>））是由国际计算机协会（</a:t>
            </a:r>
            <a:r>
              <a:rPr lang="en-US" altLang="zh-CN" sz="2000" dirty="0">
                <a:latin typeface="+mj-ea"/>
                <a:ea typeface="+mj-ea"/>
              </a:rPr>
              <a:t>ACM</a:t>
            </a:r>
            <a:r>
              <a:rPr lang="zh-CN" altLang="en-US" sz="2000" dirty="0">
                <a:latin typeface="+mj-ea"/>
                <a:ea typeface="+mj-ea"/>
              </a:rPr>
              <a:t>）主办的，一项旨在展示大学生创新能力、团队精神和在压力下编写程序、分析和解决问题能力的年度竞赛。经过近</a:t>
            </a:r>
            <a:r>
              <a:rPr lang="en-US" altLang="zh-CN" sz="2000" dirty="0">
                <a:latin typeface="+mj-ea"/>
                <a:ea typeface="+mj-ea"/>
              </a:rPr>
              <a:t>40</a:t>
            </a:r>
            <a:r>
              <a:rPr lang="zh-CN" altLang="en-US" sz="2000" dirty="0">
                <a:latin typeface="+mj-ea"/>
                <a:ea typeface="+mj-ea"/>
              </a:rPr>
              <a:t>年的发展，</a:t>
            </a:r>
            <a:r>
              <a:rPr lang="en-US" altLang="zh-CN" sz="2000" dirty="0">
                <a:latin typeface="+mj-ea"/>
                <a:ea typeface="+mj-ea"/>
              </a:rPr>
              <a:t>ACM</a:t>
            </a:r>
            <a:r>
              <a:rPr lang="zh-CN" altLang="en-US" sz="2000" dirty="0">
                <a:latin typeface="+mj-ea"/>
                <a:ea typeface="+mj-ea"/>
              </a:rPr>
              <a:t>国际大学生程序设计竞赛已经发展成为全球最具影响力的大学生程序设计竞赛。</a:t>
            </a:r>
          </a:p>
        </p:txBody>
      </p:sp>
      <p:sp>
        <p:nvSpPr>
          <p:cNvPr id="14" name="文本框 13">
            <a:extLst>
              <a:ext uri="{FF2B5EF4-FFF2-40B4-BE49-F238E27FC236}">
                <a16:creationId xmlns:a16="http://schemas.microsoft.com/office/drawing/2014/main" id="{CE643A1E-0211-4CBC-AFE5-C90CC013DA32}"/>
              </a:ext>
            </a:extLst>
          </p:cNvPr>
          <p:cNvSpPr txBox="1"/>
          <p:nvPr/>
        </p:nvSpPr>
        <p:spPr>
          <a:xfrm>
            <a:off x="6779623" y="4278250"/>
            <a:ext cx="4158343" cy="499624"/>
          </a:xfrm>
          <a:prstGeom prst="rect">
            <a:avLst/>
          </a:prstGeom>
          <a:noFill/>
        </p:spPr>
        <p:txBody>
          <a:bodyPr wrap="square" rtlCol="0">
            <a:spAutoFit/>
          </a:bodyPr>
          <a:lstStyle/>
          <a:p>
            <a:pPr>
              <a:lnSpc>
                <a:spcPct val="150000"/>
              </a:lnSpc>
            </a:pPr>
            <a:r>
              <a:rPr lang="zh-CN" altLang="en-US" sz="2000" dirty="0">
                <a:latin typeface="+mj-ea"/>
                <a:ea typeface="+mj-ea"/>
              </a:rPr>
              <a:t>目前</a:t>
            </a:r>
            <a:r>
              <a:rPr lang="en-US" altLang="zh-CN" sz="2000" dirty="0">
                <a:latin typeface="+mj-ea"/>
                <a:ea typeface="+mj-ea"/>
              </a:rPr>
              <a:t>ICPC</a:t>
            </a:r>
            <a:r>
              <a:rPr lang="zh-CN" altLang="en-US" sz="2000" dirty="0">
                <a:latin typeface="+mj-ea"/>
                <a:ea typeface="+mj-ea"/>
              </a:rPr>
              <a:t>由</a:t>
            </a:r>
            <a:r>
              <a:rPr lang="en-US" altLang="zh-CN" dirty="0"/>
              <a:t>JetBrains</a:t>
            </a:r>
            <a:r>
              <a:rPr lang="zh-CN" altLang="en-US" dirty="0"/>
              <a:t>公司赞助。</a:t>
            </a:r>
            <a:endParaRPr lang="zh-CN" altLang="en-US" sz="2000" dirty="0">
              <a:latin typeface="+mj-ea"/>
              <a:ea typeface="+mj-ea"/>
            </a:endParaRPr>
          </a:p>
        </p:txBody>
      </p:sp>
      <p:grpSp>
        <p:nvGrpSpPr>
          <p:cNvPr id="4" name="组合 3">
            <a:extLst>
              <a:ext uri="{FF2B5EF4-FFF2-40B4-BE49-F238E27FC236}">
                <a16:creationId xmlns:a16="http://schemas.microsoft.com/office/drawing/2014/main" id="{C199CE77-3021-4C2D-A626-08FE8BDB9B2C}"/>
              </a:ext>
            </a:extLst>
          </p:cNvPr>
          <p:cNvGrpSpPr/>
          <p:nvPr/>
        </p:nvGrpSpPr>
        <p:grpSpPr>
          <a:xfrm>
            <a:off x="396600" y="1173208"/>
            <a:ext cx="5699400" cy="5436598"/>
            <a:chOff x="396600" y="1173208"/>
            <a:chExt cx="6006916" cy="5651624"/>
          </a:xfrm>
        </p:grpSpPr>
        <p:pic>
          <p:nvPicPr>
            <p:cNvPr id="1026" name="Picture 2">
              <a:extLst>
                <a:ext uri="{FF2B5EF4-FFF2-40B4-BE49-F238E27FC236}">
                  <a16:creationId xmlns:a16="http://schemas.microsoft.com/office/drawing/2014/main" id="{ED8966C1-89E0-4566-A04E-75E41B2FB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096" y="1173208"/>
              <a:ext cx="39433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a:extLst>
                <a:ext uri="{FF2B5EF4-FFF2-40B4-BE49-F238E27FC236}">
                  <a16:creationId xmlns:a16="http://schemas.microsoft.com/office/drawing/2014/main" id="{16C8E6B5-425D-4F95-B4AA-E236C79BE823}"/>
                </a:ext>
              </a:extLst>
            </p:cNvPr>
            <p:cNvPicPr>
              <a:picLocks noChangeAspect="1"/>
            </p:cNvPicPr>
            <p:nvPr/>
          </p:nvPicPr>
          <p:blipFill>
            <a:blip r:embed="rId4"/>
            <a:stretch>
              <a:fillRect/>
            </a:stretch>
          </p:blipFill>
          <p:spPr>
            <a:xfrm>
              <a:off x="396600" y="4213826"/>
              <a:ext cx="6006916" cy="2611006"/>
            </a:xfrm>
            <a:prstGeom prst="rect">
              <a:avLst/>
            </a:prstGeom>
          </p:spPr>
        </p:pic>
      </p:grpSp>
    </p:spTree>
    <p:extLst>
      <p:ext uri="{BB962C8B-B14F-4D97-AF65-F5344CB8AC3E}">
        <p14:creationId xmlns:p14="http://schemas.microsoft.com/office/powerpoint/2010/main" val="2344574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264217" y="351896"/>
            <a:ext cx="1709122" cy="523220"/>
          </a:xfrm>
          <a:prstGeom prst="rect">
            <a:avLst/>
          </a:prstGeom>
          <a:noFill/>
        </p:spPr>
        <p:txBody>
          <a:bodyPr wrap="none" rtlCol="0">
            <a:spAutoFit/>
          </a:bodyPr>
          <a:lstStyle/>
          <a:p>
            <a:pPr lvl="0">
              <a:spcBef>
                <a:spcPct val="0"/>
              </a:spcBef>
              <a:defRPr/>
            </a:pPr>
            <a:r>
              <a:rPr lang="zh-CN" altLang="en-US" sz="2800" dirty="0">
                <a:solidFill>
                  <a:srgbClr val="314371"/>
                </a:solidFill>
                <a:latin typeface="微软雅黑"/>
                <a:sym typeface="微软雅黑" pitchFamily="34" charset="-122"/>
              </a:rPr>
              <a:t>关于</a:t>
            </a:r>
            <a:r>
              <a:rPr lang="en-US" altLang="zh-CN" sz="2800" dirty="0">
                <a:solidFill>
                  <a:srgbClr val="314371"/>
                </a:solidFill>
                <a:latin typeface="微软雅黑"/>
                <a:sym typeface="微软雅黑" pitchFamily="34" charset="-122"/>
              </a:rPr>
              <a:t>ICPC</a:t>
            </a:r>
            <a:endParaRPr lang="zh-CN" altLang="en-US" sz="2800" dirty="0">
              <a:solidFill>
                <a:srgbClr val="314371"/>
              </a:solidFill>
              <a:latin typeface="微软雅黑"/>
              <a:sym typeface="微软雅黑" pitchFamily="34" charset="-122"/>
            </a:endParaRPr>
          </a:p>
        </p:txBody>
      </p:sp>
      <p:sp>
        <p:nvSpPr>
          <p:cNvPr id="5" name="矩形 4">
            <a:extLst>
              <a:ext uri="{FF2B5EF4-FFF2-40B4-BE49-F238E27FC236}">
                <a16:creationId xmlns:a16="http://schemas.microsoft.com/office/drawing/2014/main" id="{B5377207-4547-4C81-B71C-E07F9933AD7B}"/>
              </a:ext>
            </a:extLst>
          </p:cNvPr>
          <p:cNvSpPr/>
          <p:nvPr/>
        </p:nvSpPr>
        <p:spPr>
          <a:xfrm>
            <a:off x="289952" y="1762990"/>
            <a:ext cx="5366773" cy="4801314"/>
          </a:xfrm>
          <a:prstGeom prst="rect">
            <a:avLst/>
          </a:prstGeom>
        </p:spPr>
        <p:txBody>
          <a:bodyPr wrap="square">
            <a:spAutoFit/>
          </a:bodyPr>
          <a:lstStyle/>
          <a:p>
            <a:r>
              <a:rPr lang="en-US" altLang="zh-CN" dirty="0"/>
              <a:t>1. </a:t>
            </a:r>
            <a:r>
              <a:rPr lang="zh-CN" altLang="en-US" dirty="0"/>
              <a:t>参赛队伍最多由三名参赛队员组成。</a:t>
            </a:r>
          </a:p>
          <a:p>
            <a:r>
              <a:rPr lang="en-US" altLang="zh-CN" dirty="0"/>
              <a:t>2. </a:t>
            </a:r>
            <a:r>
              <a:rPr lang="zh-CN" altLang="en-US" dirty="0"/>
              <a:t>竞赛中命题</a:t>
            </a:r>
            <a:r>
              <a:rPr lang="en-US" altLang="zh-CN" dirty="0"/>
              <a:t>10</a:t>
            </a:r>
            <a:r>
              <a:rPr lang="zh-CN" altLang="en-US" dirty="0"/>
              <a:t>题左右，试题描述为英文，比赛时间为</a:t>
            </a:r>
            <a:r>
              <a:rPr lang="en-US" altLang="zh-CN" dirty="0"/>
              <a:t>5</a:t>
            </a:r>
            <a:r>
              <a:rPr lang="zh-CN" altLang="en-US" dirty="0"/>
              <a:t>个小时，前四个小时可以实时看到排名，最后一小时封榜，无法看到排名。</a:t>
            </a:r>
          </a:p>
          <a:p>
            <a:r>
              <a:rPr lang="en-US" altLang="zh-CN" dirty="0"/>
              <a:t>3. </a:t>
            </a:r>
            <a:r>
              <a:rPr lang="zh-CN" altLang="en-US" dirty="0"/>
              <a:t>竞赛可以使用的语言：</a:t>
            </a:r>
            <a:r>
              <a:rPr lang="en-US" altLang="zh-CN" dirty="0"/>
              <a:t>Java, C, C++, Kotlin </a:t>
            </a:r>
            <a:r>
              <a:rPr lang="zh-CN" altLang="en-US" dirty="0"/>
              <a:t>和 </a:t>
            </a:r>
            <a:r>
              <a:rPr lang="en-US" altLang="zh-CN" dirty="0"/>
              <a:t>Python</a:t>
            </a:r>
            <a:r>
              <a:rPr lang="zh-CN" altLang="en-US" dirty="0"/>
              <a:t>。</a:t>
            </a:r>
          </a:p>
          <a:p>
            <a:r>
              <a:rPr lang="en-US" altLang="zh-CN" dirty="0"/>
              <a:t>4. </a:t>
            </a:r>
            <a:r>
              <a:rPr lang="zh-CN" altLang="en-US" dirty="0"/>
              <a:t>重点考察选手的算法和程序设计能力，不考察实际工程中常用的系统编程，多线程编程等等；</a:t>
            </a:r>
          </a:p>
          <a:p>
            <a:r>
              <a:rPr lang="en-US" altLang="zh-CN" dirty="0"/>
              <a:t>5. </a:t>
            </a:r>
            <a:r>
              <a:rPr lang="zh-CN" altLang="en-US" dirty="0"/>
              <a:t>选手可携带任何非电子类资料，包括书籍和打印出来的程序等，部分赛区会对选手携带的纸质资料做限制。</a:t>
            </a:r>
          </a:p>
          <a:p>
            <a:r>
              <a:rPr lang="en-US" altLang="zh-CN" dirty="0"/>
              <a:t>6. </a:t>
            </a:r>
            <a:r>
              <a:rPr lang="zh-CN" altLang="en-US" dirty="0"/>
              <a:t>评委负责将结果（正确或出错的类型）通过网络尽快返回给选手，除此之外不提供任何额外帮助；</a:t>
            </a:r>
          </a:p>
          <a:p>
            <a:r>
              <a:rPr lang="en-US" altLang="zh-CN" b="1" u="sng" dirty="0"/>
              <a:t>7. </a:t>
            </a:r>
            <a:r>
              <a:rPr lang="zh-CN" altLang="en-US" b="1" u="sng" dirty="0"/>
              <a:t>每个题目对应一种颜色的气球，通过该题目的队伍会得到对应颜色气球。每道题目第一支解决掉它的队还会额外获得一个“</a:t>
            </a:r>
            <a:r>
              <a:rPr lang="en-US" altLang="zh-CN" b="1" u="sng" dirty="0"/>
              <a:t>FIRST PROBLEM SOLVED”</a:t>
            </a:r>
            <a:r>
              <a:rPr lang="zh-CN" altLang="en-US" b="1" u="sng" dirty="0"/>
              <a:t>的气球。</a:t>
            </a:r>
          </a:p>
        </p:txBody>
      </p:sp>
      <p:sp>
        <p:nvSpPr>
          <p:cNvPr id="6" name="文本框 5">
            <a:extLst>
              <a:ext uri="{FF2B5EF4-FFF2-40B4-BE49-F238E27FC236}">
                <a16:creationId xmlns:a16="http://schemas.microsoft.com/office/drawing/2014/main" id="{D7D0237C-6BE6-46E3-AB00-839A3AD9A9FC}"/>
              </a:ext>
            </a:extLst>
          </p:cNvPr>
          <p:cNvSpPr txBox="1"/>
          <p:nvPr/>
        </p:nvSpPr>
        <p:spPr>
          <a:xfrm>
            <a:off x="1405437" y="1055104"/>
            <a:ext cx="2408032" cy="707886"/>
          </a:xfrm>
          <a:prstGeom prst="rect">
            <a:avLst/>
          </a:prstGeom>
          <a:noFill/>
        </p:spPr>
        <p:txBody>
          <a:bodyPr wrap="none" rtlCol="0">
            <a:spAutoFit/>
          </a:bodyPr>
          <a:lstStyle/>
          <a:p>
            <a:r>
              <a:rPr lang="en-US" altLang="zh-CN" sz="4000" b="1" dirty="0">
                <a:latin typeface="+mj-ea"/>
                <a:ea typeface="+mj-ea"/>
              </a:rPr>
              <a:t>ICPC</a:t>
            </a:r>
            <a:r>
              <a:rPr lang="zh-CN" altLang="en-US" sz="4000" b="1" dirty="0">
                <a:latin typeface="+mj-ea"/>
                <a:ea typeface="+mj-ea"/>
              </a:rPr>
              <a:t>赛制</a:t>
            </a:r>
          </a:p>
        </p:txBody>
      </p:sp>
      <p:pic>
        <p:nvPicPr>
          <p:cNvPr id="2050" name="Picture 2">
            <a:extLst>
              <a:ext uri="{FF2B5EF4-FFF2-40B4-BE49-F238E27FC236}">
                <a16:creationId xmlns:a16="http://schemas.microsoft.com/office/drawing/2014/main" id="{60670B06-DB8D-494A-982F-3487571D44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1323" y="1235093"/>
            <a:ext cx="5906417" cy="4480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108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1264217" y="351896"/>
            <a:ext cx="1620957" cy="523220"/>
          </a:xfrm>
          <a:prstGeom prst="rect">
            <a:avLst/>
          </a:prstGeom>
          <a:noFill/>
        </p:spPr>
        <p:txBody>
          <a:bodyPr wrap="none" rtlCol="0">
            <a:spAutoFit/>
          </a:bodyPr>
          <a:lstStyle/>
          <a:p>
            <a:pPr>
              <a:defRPr/>
            </a:pPr>
            <a:r>
              <a:rPr lang="zh-CN" altLang="en-US" sz="2800" dirty="0">
                <a:solidFill>
                  <a:srgbClr val="314371"/>
                </a:solidFill>
                <a:latin typeface="微软雅黑"/>
                <a:sym typeface="微软雅黑" pitchFamily="34" charset="-122"/>
              </a:rPr>
              <a:t>主要内容</a:t>
            </a:r>
          </a:p>
        </p:txBody>
      </p:sp>
      <p:sp>
        <p:nvSpPr>
          <p:cNvPr id="15" name="文本框 14">
            <a:extLst>
              <a:ext uri="{FF2B5EF4-FFF2-40B4-BE49-F238E27FC236}">
                <a16:creationId xmlns:a16="http://schemas.microsoft.com/office/drawing/2014/main" id="{8EDA3AFE-ED3E-49E2-B824-E3DA067B84C2}"/>
              </a:ext>
            </a:extLst>
          </p:cNvPr>
          <p:cNvSpPr txBox="1"/>
          <p:nvPr/>
        </p:nvSpPr>
        <p:spPr>
          <a:xfrm>
            <a:off x="865340" y="1443174"/>
            <a:ext cx="7650480" cy="2807948"/>
          </a:xfrm>
          <a:prstGeom prst="rect">
            <a:avLst/>
          </a:prstGeom>
          <a:noFill/>
        </p:spPr>
        <p:txBody>
          <a:bodyPr wrap="square" rtlCol="0">
            <a:spAutoFit/>
          </a:bodyPr>
          <a:lstStyle/>
          <a:p>
            <a:pPr marL="457200" indent="-457200">
              <a:lnSpc>
                <a:spcPct val="150000"/>
              </a:lnSpc>
              <a:buAutoNum type="arabicPeriod"/>
            </a:pPr>
            <a:r>
              <a:rPr lang="zh-CN" altLang="en-US" sz="2000" dirty="0">
                <a:latin typeface="+mj-ea"/>
                <a:ea typeface="+mj-ea"/>
              </a:rPr>
              <a:t>提高大家的基本编程能力</a:t>
            </a:r>
            <a:endParaRPr lang="en-US" altLang="zh-CN" sz="2000" dirty="0">
              <a:latin typeface="+mj-ea"/>
              <a:ea typeface="+mj-ea"/>
            </a:endParaRPr>
          </a:p>
          <a:p>
            <a:pPr marL="457200" indent="-457200">
              <a:lnSpc>
                <a:spcPct val="150000"/>
              </a:lnSpc>
              <a:buAutoNum type="arabicPeriod"/>
            </a:pPr>
            <a:r>
              <a:rPr lang="zh-CN" altLang="en-US" sz="2000" dirty="0">
                <a:latin typeface="+mj-ea"/>
                <a:ea typeface="+mj-ea"/>
              </a:rPr>
              <a:t>研究算法、数据结构等核心内容</a:t>
            </a:r>
            <a:endParaRPr lang="en-US" altLang="zh-CN" sz="2000" dirty="0">
              <a:latin typeface="+mj-ea"/>
              <a:ea typeface="+mj-ea"/>
            </a:endParaRPr>
          </a:p>
          <a:p>
            <a:pPr marL="457200" indent="-457200">
              <a:lnSpc>
                <a:spcPct val="150000"/>
              </a:lnSpc>
              <a:buAutoNum type="arabicPeriod"/>
            </a:pPr>
            <a:r>
              <a:rPr lang="zh-CN" altLang="en-US" sz="2000" dirty="0">
                <a:latin typeface="+mj-ea"/>
                <a:ea typeface="+mj-ea"/>
              </a:rPr>
              <a:t>拓展同学们的专业视野</a:t>
            </a:r>
            <a:endParaRPr lang="en-US" altLang="zh-CN" sz="2000" dirty="0">
              <a:latin typeface="+mj-ea"/>
              <a:ea typeface="+mj-ea"/>
            </a:endParaRPr>
          </a:p>
          <a:p>
            <a:pPr marL="457200" indent="-457200">
              <a:lnSpc>
                <a:spcPct val="150000"/>
              </a:lnSpc>
              <a:buAutoNum type="arabicPeriod"/>
            </a:pPr>
            <a:r>
              <a:rPr lang="zh-CN" altLang="en-US" sz="2000" dirty="0">
                <a:latin typeface="+mj-ea"/>
                <a:ea typeface="+mj-ea"/>
              </a:rPr>
              <a:t>挑选</a:t>
            </a:r>
            <a:r>
              <a:rPr lang="en-US" altLang="zh-CN" sz="2000" dirty="0">
                <a:latin typeface="+mj-ea"/>
                <a:ea typeface="+mj-ea"/>
              </a:rPr>
              <a:t>ICPC/CCPC/CCSP</a:t>
            </a:r>
            <a:r>
              <a:rPr lang="zh-CN" altLang="en-US" sz="2000" dirty="0">
                <a:latin typeface="+mj-ea"/>
                <a:ea typeface="+mj-ea"/>
              </a:rPr>
              <a:t>等程序设计竞赛中有竞争力的选手</a:t>
            </a:r>
            <a:endParaRPr lang="en-US" altLang="zh-CN" sz="2000" dirty="0">
              <a:latin typeface="+mj-ea"/>
              <a:ea typeface="+mj-ea"/>
            </a:endParaRPr>
          </a:p>
          <a:p>
            <a:pPr marL="457200" indent="-457200">
              <a:lnSpc>
                <a:spcPct val="150000"/>
              </a:lnSpc>
              <a:buAutoNum type="arabicPeriod"/>
            </a:pPr>
            <a:r>
              <a:rPr lang="zh-CN" altLang="en-US" sz="2000" dirty="0">
                <a:latin typeface="+mj-ea"/>
                <a:ea typeface="+mj-ea"/>
              </a:rPr>
              <a:t>实验室遵守原则，可以查看群文件</a:t>
            </a:r>
            <a:endParaRPr lang="en-US" altLang="zh-CN" sz="2000" dirty="0">
              <a:latin typeface="+mj-ea"/>
              <a:ea typeface="+mj-ea"/>
            </a:endParaRPr>
          </a:p>
          <a:p>
            <a:pPr marL="457200" indent="-457200">
              <a:lnSpc>
                <a:spcPct val="150000"/>
              </a:lnSpc>
              <a:buAutoNum type="arabicPeriod"/>
            </a:pPr>
            <a:endParaRPr lang="zh-CN" altLang="en-US" sz="2000" dirty="0">
              <a:latin typeface="+mj-ea"/>
              <a:ea typeface="+mj-ea"/>
            </a:endParaRPr>
          </a:p>
        </p:txBody>
      </p:sp>
      <p:grpSp>
        <p:nvGrpSpPr>
          <p:cNvPr id="16" name="Group 337">
            <a:extLst>
              <a:ext uri="{FF2B5EF4-FFF2-40B4-BE49-F238E27FC236}">
                <a16:creationId xmlns:a16="http://schemas.microsoft.com/office/drawing/2014/main" id="{BE578F74-416A-4732-816A-82687812B1FC}"/>
              </a:ext>
            </a:extLst>
          </p:cNvPr>
          <p:cNvGrpSpPr/>
          <p:nvPr/>
        </p:nvGrpSpPr>
        <p:grpSpPr>
          <a:xfrm>
            <a:off x="671723" y="4273376"/>
            <a:ext cx="2316294" cy="1514496"/>
            <a:chOff x="1" y="0"/>
            <a:chExt cx="4392858" cy="2872248"/>
          </a:xfrm>
        </p:grpSpPr>
        <p:sp>
          <p:nvSpPr>
            <p:cNvPr id="17" name="Shape 333">
              <a:extLst>
                <a:ext uri="{FF2B5EF4-FFF2-40B4-BE49-F238E27FC236}">
                  <a16:creationId xmlns:a16="http://schemas.microsoft.com/office/drawing/2014/main" id="{214B7B9D-75B7-4EDD-9284-D27D725826C4}"/>
                </a:ext>
              </a:extLst>
            </p:cNvPr>
            <p:cNvSpPr/>
            <p:nvPr/>
          </p:nvSpPr>
          <p:spPr>
            <a:xfrm>
              <a:off x="1" y="0"/>
              <a:ext cx="4392858"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rgbClr val="64C8B4"/>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Shape 335">
              <a:extLst>
                <a:ext uri="{FF2B5EF4-FFF2-40B4-BE49-F238E27FC236}">
                  <a16:creationId xmlns:a16="http://schemas.microsoft.com/office/drawing/2014/main" id="{E5A9B52A-47B7-4356-8939-CC7247F9F641}"/>
                </a:ext>
              </a:extLst>
            </p:cNvPr>
            <p:cNvSpPr/>
            <p:nvPr/>
          </p:nvSpPr>
          <p:spPr>
            <a:xfrm>
              <a:off x="1839042" y="1229870"/>
              <a:ext cx="1361964" cy="4479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数据结构</a:t>
              </a:r>
              <a:endParaRPr lang="id-ID"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9" name="Group 342">
            <a:extLst>
              <a:ext uri="{FF2B5EF4-FFF2-40B4-BE49-F238E27FC236}">
                <a16:creationId xmlns:a16="http://schemas.microsoft.com/office/drawing/2014/main" id="{03A60E9D-25C7-4E68-8DC2-EF759D9C8BCD}"/>
              </a:ext>
            </a:extLst>
          </p:cNvPr>
          <p:cNvGrpSpPr/>
          <p:nvPr/>
        </p:nvGrpSpPr>
        <p:grpSpPr>
          <a:xfrm>
            <a:off x="2689097" y="4273376"/>
            <a:ext cx="2316294" cy="1514496"/>
            <a:chOff x="0" y="0"/>
            <a:chExt cx="4392859" cy="2872248"/>
          </a:xfrm>
          <a:solidFill>
            <a:srgbClr val="E60000"/>
          </a:solidFill>
        </p:grpSpPr>
        <p:sp>
          <p:nvSpPr>
            <p:cNvPr id="20" name="Shape 338">
              <a:extLst>
                <a:ext uri="{FF2B5EF4-FFF2-40B4-BE49-F238E27FC236}">
                  <a16:creationId xmlns:a16="http://schemas.microsoft.com/office/drawing/2014/main" id="{79028097-8F12-44F8-8E57-0CD8B37C607D}"/>
                </a:ext>
              </a:extLst>
            </p:cNvPr>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2"/>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Shape 340">
              <a:extLst>
                <a:ext uri="{FF2B5EF4-FFF2-40B4-BE49-F238E27FC236}">
                  <a16:creationId xmlns:a16="http://schemas.microsoft.com/office/drawing/2014/main" id="{51CCAAFC-C95D-4797-B7B7-5D318234637A}"/>
                </a:ext>
              </a:extLst>
            </p:cNvPr>
            <p:cNvSpPr/>
            <p:nvPr/>
          </p:nvSpPr>
          <p:spPr>
            <a:xfrm>
              <a:off x="1194479" y="1289712"/>
              <a:ext cx="2852436" cy="431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数论</a:t>
              </a:r>
              <a:endParaRPr lang="id-ID"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3" name="Group 347">
            <a:extLst>
              <a:ext uri="{FF2B5EF4-FFF2-40B4-BE49-F238E27FC236}">
                <a16:creationId xmlns:a16="http://schemas.microsoft.com/office/drawing/2014/main" id="{A1AC0289-A228-4471-A211-6958D5A23587}"/>
              </a:ext>
            </a:extLst>
          </p:cNvPr>
          <p:cNvGrpSpPr/>
          <p:nvPr/>
        </p:nvGrpSpPr>
        <p:grpSpPr>
          <a:xfrm>
            <a:off x="4756311" y="4273376"/>
            <a:ext cx="2316294" cy="1514496"/>
            <a:chOff x="0" y="0"/>
            <a:chExt cx="4392859" cy="2872248"/>
          </a:xfrm>
          <a:solidFill>
            <a:srgbClr val="64C8B4"/>
          </a:solidFill>
        </p:grpSpPr>
        <p:sp>
          <p:nvSpPr>
            <p:cNvPr id="24" name="Shape 343">
              <a:extLst>
                <a:ext uri="{FF2B5EF4-FFF2-40B4-BE49-F238E27FC236}">
                  <a16:creationId xmlns:a16="http://schemas.microsoft.com/office/drawing/2014/main" id="{1BEA2654-7E52-4A11-9BB3-07B512B0804C}"/>
                </a:ext>
              </a:extLst>
            </p:cNvPr>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Shape 345">
              <a:extLst>
                <a:ext uri="{FF2B5EF4-FFF2-40B4-BE49-F238E27FC236}">
                  <a16:creationId xmlns:a16="http://schemas.microsoft.com/office/drawing/2014/main" id="{ED6E8BC3-0227-4530-89FD-BC3CB22553ED}"/>
                </a:ext>
              </a:extLst>
            </p:cNvPr>
            <p:cNvSpPr/>
            <p:nvPr/>
          </p:nvSpPr>
          <p:spPr>
            <a:xfrm>
              <a:off x="1086541" y="1289712"/>
              <a:ext cx="2972476" cy="431800"/>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图论</a:t>
              </a:r>
              <a:endParaRPr lang="id-ID"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6" name="Group 352">
            <a:extLst>
              <a:ext uri="{FF2B5EF4-FFF2-40B4-BE49-F238E27FC236}">
                <a16:creationId xmlns:a16="http://schemas.microsoft.com/office/drawing/2014/main" id="{7BEDEA08-449F-4911-BB73-F36231DE45A9}"/>
              </a:ext>
            </a:extLst>
          </p:cNvPr>
          <p:cNvGrpSpPr/>
          <p:nvPr/>
        </p:nvGrpSpPr>
        <p:grpSpPr>
          <a:xfrm>
            <a:off x="6806497" y="4273376"/>
            <a:ext cx="2316291" cy="1514496"/>
            <a:chOff x="0" y="0"/>
            <a:chExt cx="4392859" cy="2872248"/>
          </a:xfrm>
          <a:solidFill>
            <a:srgbClr val="E60000"/>
          </a:solidFill>
        </p:grpSpPr>
        <p:sp>
          <p:nvSpPr>
            <p:cNvPr id="27" name="Shape 348">
              <a:extLst>
                <a:ext uri="{FF2B5EF4-FFF2-40B4-BE49-F238E27FC236}">
                  <a16:creationId xmlns:a16="http://schemas.microsoft.com/office/drawing/2014/main" id="{9762F13E-36C2-47E1-A150-6D5A2F48ED7D}"/>
                </a:ext>
              </a:extLst>
            </p:cNvPr>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solidFill>
              <a:schemeClr val="accent4"/>
            </a:solid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350">
              <a:extLst>
                <a:ext uri="{FF2B5EF4-FFF2-40B4-BE49-F238E27FC236}">
                  <a16:creationId xmlns:a16="http://schemas.microsoft.com/office/drawing/2014/main" id="{D3966EC4-FF86-440B-976D-FB6542B5355F}"/>
                </a:ext>
              </a:extLst>
            </p:cNvPr>
            <p:cNvSpPr/>
            <p:nvPr/>
          </p:nvSpPr>
          <p:spPr>
            <a:xfrm>
              <a:off x="1186403" y="1289712"/>
              <a:ext cx="2924718" cy="4318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动态规划</a:t>
              </a:r>
              <a:endParaRPr lang="id-ID"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9" name="Group 357">
            <a:extLst>
              <a:ext uri="{FF2B5EF4-FFF2-40B4-BE49-F238E27FC236}">
                <a16:creationId xmlns:a16="http://schemas.microsoft.com/office/drawing/2014/main" id="{864A196E-AC6C-46E8-8567-C075F689F126}"/>
              </a:ext>
            </a:extLst>
          </p:cNvPr>
          <p:cNvGrpSpPr/>
          <p:nvPr/>
        </p:nvGrpSpPr>
        <p:grpSpPr>
          <a:xfrm>
            <a:off x="8885445" y="4273376"/>
            <a:ext cx="2316291" cy="1514496"/>
            <a:chOff x="0" y="0"/>
            <a:chExt cx="4392859" cy="2872248"/>
          </a:xfrm>
          <a:solidFill>
            <a:srgbClr val="64C8B4"/>
          </a:solidFill>
        </p:grpSpPr>
        <p:sp>
          <p:nvSpPr>
            <p:cNvPr id="30" name="Shape 353">
              <a:extLst>
                <a:ext uri="{FF2B5EF4-FFF2-40B4-BE49-F238E27FC236}">
                  <a16:creationId xmlns:a16="http://schemas.microsoft.com/office/drawing/2014/main" id="{92EB5151-6D88-4D1E-88E5-B6031A858985}"/>
                </a:ext>
              </a:extLst>
            </p:cNvPr>
            <p:cNvSpPr/>
            <p:nvPr/>
          </p:nvSpPr>
          <p:spPr>
            <a:xfrm>
              <a:off x="0" y="0"/>
              <a:ext cx="4392859" cy="28722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5030" y="10904"/>
                  </a:lnTo>
                  <a:lnTo>
                    <a:pt x="0" y="21600"/>
                  </a:lnTo>
                  <a:lnTo>
                    <a:pt x="16497" y="21600"/>
                  </a:lnTo>
                  <a:lnTo>
                    <a:pt x="21600" y="10886"/>
                  </a:lnTo>
                  <a:lnTo>
                    <a:pt x="16483" y="28"/>
                  </a:lnTo>
                  <a:lnTo>
                    <a:pt x="0" y="0"/>
                  </a:lnTo>
                  <a:close/>
                </a:path>
              </a:pathLst>
            </a:custGeom>
            <a:grpFill/>
            <a:ln w="12700" cap="flat">
              <a:noFill/>
              <a:miter lim="400000"/>
            </a:ln>
            <a:effectLst/>
          </p:spPr>
          <p:txBody>
            <a:bodyPr wrap="square" lIns="0" tIns="0" rIns="0" bIns="0" numCol="1" anchor="ctr">
              <a:noAutofit/>
            </a:bodyPr>
            <a:lstStyle/>
            <a:p>
              <a:pPr lvl="0" algn="ctr">
                <a:lnSpc>
                  <a:spcPct val="120000"/>
                </a:lnSpc>
                <a:defRPr sz="11200"/>
              </a:pPr>
              <a:endParaRPr sz="14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Shape 355">
              <a:extLst>
                <a:ext uri="{FF2B5EF4-FFF2-40B4-BE49-F238E27FC236}">
                  <a16:creationId xmlns:a16="http://schemas.microsoft.com/office/drawing/2014/main" id="{5A31BF4D-43C3-4F9E-8A41-43F4FFFA2916}"/>
                </a:ext>
              </a:extLst>
            </p:cNvPr>
            <p:cNvSpPr/>
            <p:nvPr/>
          </p:nvSpPr>
          <p:spPr>
            <a:xfrm>
              <a:off x="1186405" y="1289715"/>
              <a:ext cx="3014432" cy="369333"/>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2000">
                  <a:solidFill>
                    <a:srgbClr val="FAF9FC"/>
                  </a:solidFill>
                  <a:latin typeface="STIXGeneral-Bold"/>
                  <a:ea typeface="STIXGeneral-Bold"/>
                  <a:cs typeface="STIXGeneral-Bold"/>
                  <a:sym typeface="STIXGeneral-Bold"/>
                </a:defRPr>
              </a:lvl1pPr>
            </a:lstStyle>
            <a:p>
              <a:pPr algn="ctr">
                <a:lnSpc>
                  <a:spcPct val="120000"/>
                </a:lnSpc>
              </a:pPr>
              <a:r>
                <a:rPr lang="zh-CN" alt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几何</a:t>
              </a:r>
              <a:endParaRPr lang="id-ID"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2" name="Group 360">
            <a:extLst>
              <a:ext uri="{FF2B5EF4-FFF2-40B4-BE49-F238E27FC236}">
                <a16:creationId xmlns:a16="http://schemas.microsoft.com/office/drawing/2014/main" id="{312FD68F-D849-4E8D-8DE9-BE421D2C5986}"/>
              </a:ext>
            </a:extLst>
          </p:cNvPr>
          <p:cNvGrpSpPr/>
          <p:nvPr/>
        </p:nvGrpSpPr>
        <p:grpSpPr>
          <a:xfrm>
            <a:off x="1605617" y="5571421"/>
            <a:ext cx="448507" cy="448507"/>
            <a:chOff x="0" y="0"/>
            <a:chExt cx="850594" cy="850594"/>
          </a:xfrm>
          <a:solidFill>
            <a:srgbClr val="7030A0"/>
          </a:solidFill>
        </p:grpSpPr>
        <p:sp>
          <p:nvSpPr>
            <p:cNvPr id="33" name="Shape 358">
              <a:extLst>
                <a:ext uri="{FF2B5EF4-FFF2-40B4-BE49-F238E27FC236}">
                  <a16:creationId xmlns:a16="http://schemas.microsoft.com/office/drawing/2014/main" id="{0D33FFDC-A444-487D-9C20-34001ECBF768}"/>
                </a:ext>
              </a:extLst>
            </p:cNvPr>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Shape 359">
              <a:extLst>
                <a:ext uri="{FF2B5EF4-FFF2-40B4-BE49-F238E27FC236}">
                  <a16:creationId xmlns:a16="http://schemas.microsoft.com/office/drawing/2014/main" id="{A9D593B5-CF0F-4EA4-A358-985AEDC8080B}"/>
                </a:ext>
              </a:extLst>
            </p:cNvPr>
            <p:cNvSpPr/>
            <p:nvPr/>
          </p:nvSpPr>
          <p:spPr>
            <a:xfrm>
              <a:off x="300082" y="114147"/>
              <a:ext cx="250430" cy="622301"/>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grpSp>
      <p:grpSp>
        <p:nvGrpSpPr>
          <p:cNvPr id="35" name="Group 363">
            <a:extLst>
              <a:ext uri="{FF2B5EF4-FFF2-40B4-BE49-F238E27FC236}">
                <a16:creationId xmlns:a16="http://schemas.microsoft.com/office/drawing/2014/main" id="{0C7A1DF9-FB6B-44D6-B077-D93A9506EC90}"/>
              </a:ext>
            </a:extLst>
          </p:cNvPr>
          <p:cNvGrpSpPr/>
          <p:nvPr/>
        </p:nvGrpSpPr>
        <p:grpSpPr>
          <a:xfrm>
            <a:off x="3627247" y="5571421"/>
            <a:ext cx="448507" cy="448507"/>
            <a:chOff x="0" y="0"/>
            <a:chExt cx="850594" cy="850594"/>
          </a:xfrm>
          <a:solidFill>
            <a:srgbClr val="E60000"/>
          </a:solidFill>
        </p:grpSpPr>
        <p:sp>
          <p:nvSpPr>
            <p:cNvPr id="36" name="Shape 361">
              <a:extLst>
                <a:ext uri="{FF2B5EF4-FFF2-40B4-BE49-F238E27FC236}">
                  <a16:creationId xmlns:a16="http://schemas.microsoft.com/office/drawing/2014/main" id="{825E34F7-C646-4E25-BDF5-7D002667BC4B}"/>
                </a:ext>
              </a:extLst>
            </p:cNvPr>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Shape 362">
              <a:extLst>
                <a:ext uri="{FF2B5EF4-FFF2-40B4-BE49-F238E27FC236}">
                  <a16:creationId xmlns:a16="http://schemas.microsoft.com/office/drawing/2014/main" id="{2F625E75-0153-499E-9193-14E4AF8E75A4}"/>
                </a:ext>
              </a:extLst>
            </p:cNvPr>
            <p:cNvSpPr/>
            <p:nvPr/>
          </p:nvSpPr>
          <p:spPr>
            <a:xfrm>
              <a:off x="331243" y="202702"/>
              <a:ext cx="188486" cy="4451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grpSp>
      <p:grpSp>
        <p:nvGrpSpPr>
          <p:cNvPr id="50" name="Group 366">
            <a:extLst>
              <a:ext uri="{FF2B5EF4-FFF2-40B4-BE49-F238E27FC236}">
                <a16:creationId xmlns:a16="http://schemas.microsoft.com/office/drawing/2014/main" id="{A7CB0549-5978-4004-8117-D9AD1749E997}"/>
              </a:ext>
            </a:extLst>
          </p:cNvPr>
          <p:cNvGrpSpPr/>
          <p:nvPr/>
        </p:nvGrpSpPr>
        <p:grpSpPr>
          <a:xfrm>
            <a:off x="5690205" y="5571421"/>
            <a:ext cx="448507" cy="448507"/>
            <a:chOff x="0" y="0"/>
            <a:chExt cx="850594" cy="850594"/>
          </a:xfrm>
          <a:solidFill>
            <a:srgbClr val="7030A0"/>
          </a:solidFill>
        </p:grpSpPr>
        <p:sp>
          <p:nvSpPr>
            <p:cNvPr id="51" name="Shape 364">
              <a:extLst>
                <a:ext uri="{FF2B5EF4-FFF2-40B4-BE49-F238E27FC236}">
                  <a16:creationId xmlns:a16="http://schemas.microsoft.com/office/drawing/2014/main" id="{7AA22EA2-316B-4257-BDD4-59180B474DF1}"/>
                </a:ext>
              </a:extLst>
            </p:cNvPr>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Shape 365">
              <a:extLst>
                <a:ext uri="{FF2B5EF4-FFF2-40B4-BE49-F238E27FC236}">
                  <a16:creationId xmlns:a16="http://schemas.microsoft.com/office/drawing/2014/main" id="{3D2F229D-7960-4162-B390-5785AF6B8A6D}"/>
                </a:ext>
              </a:extLst>
            </p:cNvPr>
            <p:cNvSpPr/>
            <p:nvPr/>
          </p:nvSpPr>
          <p:spPr>
            <a:xfrm>
              <a:off x="331243" y="202702"/>
              <a:ext cx="188486" cy="445192"/>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3</a:t>
              </a:r>
            </a:p>
          </p:txBody>
        </p:sp>
      </p:grpSp>
      <p:grpSp>
        <p:nvGrpSpPr>
          <p:cNvPr id="53" name="Group 369">
            <a:extLst>
              <a:ext uri="{FF2B5EF4-FFF2-40B4-BE49-F238E27FC236}">
                <a16:creationId xmlns:a16="http://schemas.microsoft.com/office/drawing/2014/main" id="{C9CEF9F4-3F77-439C-9A91-189860AD42DF}"/>
              </a:ext>
            </a:extLst>
          </p:cNvPr>
          <p:cNvGrpSpPr/>
          <p:nvPr/>
        </p:nvGrpSpPr>
        <p:grpSpPr>
          <a:xfrm>
            <a:off x="7740389" y="5571421"/>
            <a:ext cx="448507" cy="448507"/>
            <a:chOff x="0" y="0"/>
            <a:chExt cx="850594" cy="850594"/>
          </a:xfrm>
          <a:solidFill>
            <a:srgbClr val="E60000"/>
          </a:solidFill>
        </p:grpSpPr>
        <p:sp>
          <p:nvSpPr>
            <p:cNvPr id="54" name="Shape 367">
              <a:extLst>
                <a:ext uri="{FF2B5EF4-FFF2-40B4-BE49-F238E27FC236}">
                  <a16:creationId xmlns:a16="http://schemas.microsoft.com/office/drawing/2014/main" id="{98ED9511-EEEF-4FBD-BB67-DDCB0D6FFA55}"/>
                </a:ext>
              </a:extLst>
            </p:cNvPr>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Shape 368">
              <a:extLst>
                <a:ext uri="{FF2B5EF4-FFF2-40B4-BE49-F238E27FC236}">
                  <a16:creationId xmlns:a16="http://schemas.microsoft.com/office/drawing/2014/main" id="{D2A3021F-5FFB-489D-96F3-4B421DCC9F50}"/>
                </a:ext>
              </a:extLst>
            </p:cNvPr>
            <p:cNvSpPr/>
            <p:nvPr/>
          </p:nvSpPr>
          <p:spPr>
            <a:xfrm>
              <a:off x="243825" y="114147"/>
              <a:ext cx="362944" cy="6223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a:t>
              </a:r>
            </a:p>
          </p:txBody>
        </p:sp>
      </p:grpSp>
      <p:grpSp>
        <p:nvGrpSpPr>
          <p:cNvPr id="56" name="Group 372">
            <a:extLst>
              <a:ext uri="{FF2B5EF4-FFF2-40B4-BE49-F238E27FC236}">
                <a16:creationId xmlns:a16="http://schemas.microsoft.com/office/drawing/2014/main" id="{3805E62A-EAB8-41E6-B268-66DF20E0A94B}"/>
              </a:ext>
            </a:extLst>
          </p:cNvPr>
          <p:cNvGrpSpPr/>
          <p:nvPr/>
        </p:nvGrpSpPr>
        <p:grpSpPr>
          <a:xfrm>
            <a:off x="9819338" y="5571421"/>
            <a:ext cx="448507" cy="448507"/>
            <a:chOff x="0" y="0"/>
            <a:chExt cx="850594" cy="850594"/>
          </a:xfrm>
          <a:solidFill>
            <a:srgbClr val="7030A0"/>
          </a:solidFill>
        </p:grpSpPr>
        <p:sp>
          <p:nvSpPr>
            <p:cNvPr id="57" name="Shape 370">
              <a:extLst>
                <a:ext uri="{FF2B5EF4-FFF2-40B4-BE49-F238E27FC236}">
                  <a16:creationId xmlns:a16="http://schemas.microsoft.com/office/drawing/2014/main" id="{9BAC8C24-8569-4704-8E84-E36A4E9DF480}"/>
                </a:ext>
              </a:extLst>
            </p:cNvPr>
            <p:cNvSpPr/>
            <p:nvPr/>
          </p:nvSpPr>
          <p:spPr>
            <a:xfrm>
              <a:off x="0" y="0"/>
              <a:ext cx="850594" cy="8505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50800" cap="flat">
              <a:solidFill>
                <a:srgbClr val="FBF9FC"/>
              </a:solidFill>
              <a:prstDash val="solid"/>
              <a:miter lim="400000"/>
            </a:ln>
            <a:effectLst/>
          </p:spPr>
          <p:txBody>
            <a:bodyPr wrap="square" lIns="0" tIns="0" rIns="0" bIns="0" numCol="1" anchor="ctr">
              <a:noAutofit/>
            </a:bodyPr>
            <a:lstStyle/>
            <a:p>
              <a:pPr lvl="0" algn="ctr">
                <a:lnSpc>
                  <a:spcPct val="120000"/>
                </a:lnSpc>
                <a:defRPr sz="11200"/>
              </a:pPr>
              <a:endParaRPr sz="10900" b="1">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Shape 371">
              <a:extLst>
                <a:ext uri="{FF2B5EF4-FFF2-40B4-BE49-F238E27FC236}">
                  <a16:creationId xmlns:a16="http://schemas.microsoft.com/office/drawing/2014/main" id="{4BD1451C-4D5C-4C47-9B88-130F2DE41575}"/>
                </a:ext>
              </a:extLst>
            </p:cNvPr>
            <p:cNvSpPr/>
            <p:nvPr/>
          </p:nvSpPr>
          <p:spPr>
            <a:xfrm>
              <a:off x="331243" y="202702"/>
              <a:ext cx="188486" cy="445192"/>
            </a:xfrm>
            <a:prstGeom prst="rect">
              <a:avLst/>
            </a:prstGeom>
            <a:grpFill/>
            <a:ln w="12700" cap="flat">
              <a:noFill/>
              <a:miter lim="400000"/>
            </a:ln>
            <a:effectLst/>
            <a:extLst>
              <a:ext uri="{C572A759-6A51-4108-AA02-DFA0A04FC94B}">
                <ma14:wrappingTextBoxFlag xmlns="" xmlns:ma14="http://schemas.microsoft.com/office/mac/drawingml/2011/main" val="1"/>
              </a:ext>
            </a:extLst>
          </p:spPr>
          <p:txBody>
            <a:bodyPr wrap="none" lIns="0" tIns="0" rIns="0" bIns="0" numCol="1" anchor="ctr">
              <a:spAutoFit/>
            </a:bodyPr>
            <a:lstStyle>
              <a:lvl1pPr>
                <a:defRPr sz="3200" b="1">
                  <a:solidFill>
                    <a:srgbClr val="FAF9FC"/>
                  </a:solidFill>
                  <a:latin typeface="Oxygen"/>
                  <a:ea typeface="Oxygen"/>
                  <a:cs typeface="Oxygen"/>
                  <a:sym typeface="Oxygen"/>
                </a:defRPr>
              </a:lvl1pPr>
            </a:lstStyle>
            <a:p>
              <a:pPr lvl="0" algn="ctr">
                <a:lnSpc>
                  <a:spcPct val="120000"/>
                </a:lnSpc>
                <a:defRPr sz="1800" b="0">
                  <a:solidFill>
                    <a:srgbClr val="000000"/>
                  </a:solidFill>
                </a:defRPr>
              </a:pPr>
              <a:r>
                <a:rPr sz="140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a:t>
              </a:r>
            </a:p>
          </p:txBody>
        </p:sp>
      </p:grpSp>
    </p:spTree>
    <p:extLst>
      <p:ext uri="{BB962C8B-B14F-4D97-AF65-F5344CB8AC3E}">
        <p14:creationId xmlns:p14="http://schemas.microsoft.com/office/powerpoint/2010/main" val="2343372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8" fill="hold" grpId="0" nodeType="afterEffect">
                                  <p:stCondLst>
                                    <p:cond delay="0"/>
                                  </p:stCondLst>
                                  <p:iterate>
                                    <p:tmAbs val="0"/>
                                  </p:iterate>
                                  <p:childTnLst>
                                    <p:set>
                                      <p:cBhvr>
                                        <p:cTn id="10" fill="hold"/>
                                        <p:tgtEl>
                                          <p:spTgt spid="29"/>
                                        </p:tgtEl>
                                        <p:attrNameLst>
                                          <p:attrName>style.visibility</p:attrName>
                                        </p:attrNameLst>
                                      </p:cBhvr>
                                      <p:to>
                                        <p:strVal val="visible"/>
                                      </p:to>
                                    </p:set>
                                    <p:anim calcmode="lin" valueType="num">
                                      <p:cBhvr>
                                        <p:cTn id="11" dur="800" fill="hold"/>
                                        <p:tgtEl>
                                          <p:spTgt spid="29"/>
                                        </p:tgtEl>
                                        <p:attrNameLst>
                                          <p:attrName>ppt_x</p:attrName>
                                        </p:attrNameLst>
                                      </p:cBhvr>
                                      <p:tavLst>
                                        <p:tav tm="0">
                                          <p:val>
                                            <p:strVal val="0-#ppt_w/2"/>
                                          </p:val>
                                        </p:tav>
                                        <p:tav tm="100000">
                                          <p:val>
                                            <p:strVal val="#ppt_x"/>
                                          </p:val>
                                        </p:tav>
                                      </p:tavLst>
                                    </p:anim>
                                    <p:anim calcmode="lin" valueType="num">
                                      <p:cBhvr>
                                        <p:cTn id="12" dur="800" fill="hold"/>
                                        <p:tgtEl>
                                          <p:spTgt spid="2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400"/>
                                  </p:stCondLst>
                                  <p:iterate>
                                    <p:tmAbs val="0"/>
                                  </p:iterate>
                                  <p:childTnLst>
                                    <p:set>
                                      <p:cBhvr>
                                        <p:cTn id="14" fill="hold"/>
                                        <p:tgtEl>
                                          <p:spTgt spid="26"/>
                                        </p:tgtEl>
                                        <p:attrNameLst>
                                          <p:attrName>style.visibility</p:attrName>
                                        </p:attrNameLst>
                                      </p:cBhvr>
                                      <p:to>
                                        <p:strVal val="visible"/>
                                      </p:to>
                                    </p:set>
                                    <p:anim calcmode="lin" valueType="num">
                                      <p:cBhvr>
                                        <p:cTn id="15" dur="800" fill="hold"/>
                                        <p:tgtEl>
                                          <p:spTgt spid="26"/>
                                        </p:tgtEl>
                                        <p:attrNameLst>
                                          <p:attrName>ppt_x</p:attrName>
                                        </p:attrNameLst>
                                      </p:cBhvr>
                                      <p:tavLst>
                                        <p:tav tm="0">
                                          <p:val>
                                            <p:strVal val="0-#ppt_w/2"/>
                                          </p:val>
                                        </p:tav>
                                        <p:tav tm="100000">
                                          <p:val>
                                            <p:strVal val="#ppt_x"/>
                                          </p:val>
                                        </p:tav>
                                      </p:tavLst>
                                    </p:anim>
                                    <p:anim calcmode="lin" valueType="num">
                                      <p:cBhvr>
                                        <p:cTn id="16" dur="8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800"/>
                                  </p:stCondLst>
                                  <p:iterate>
                                    <p:tmAbs val="0"/>
                                  </p:iterate>
                                  <p:childTnLst>
                                    <p:set>
                                      <p:cBhvr>
                                        <p:cTn id="18" fill="hold"/>
                                        <p:tgtEl>
                                          <p:spTgt spid="23"/>
                                        </p:tgtEl>
                                        <p:attrNameLst>
                                          <p:attrName>style.visibility</p:attrName>
                                        </p:attrNameLst>
                                      </p:cBhvr>
                                      <p:to>
                                        <p:strVal val="visible"/>
                                      </p:to>
                                    </p:set>
                                    <p:anim calcmode="lin" valueType="num">
                                      <p:cBhvr>
                                        <p:cTn id="19" dur="800" fill="hold"/>
                                        <p:tgtEl>
                                          <p:spTgt spid="23"/>
                                        </p:tgtEl>
                                        <p:attrNameLst>
                                          <p:attrName>ppt_x</p:attrName>
                                        </p:attrNameLst>
                                      </p:cBhvr>
                                      <p:tavLst>
                                        <p:tav tm="0">
                                          <p:val>
                                            <p:strVal val="0-#ppt_w/2"/>
                                          </p:val>
                                        </p:tav>
                                        <p:tav tm="100000">
                                          <p:val>
                                            <p:strVal val="#ppt_x"/>
                                          </p:val>
                                        </p:tav>
                                      </p:tavLst>
                                    </p:anim>
                                    <p:anim calcmode="lin" valueType="num">
                                      <p:cBhvr>
                                        <p:cTn id="20" dur="800" fill="hold"/>
                                        <p:tgtEl>
                                          <p:spTgt spid="23"/>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200"/>
                                  </p:stCondLst>
                                  <p:iterate>
                                    <p:tmAbs val="0"/>
                                  </p:iterate>
                                  <p:childTnLst>
                                    <p:set>
                                      <p:cBhvr>
                                        <p:cTn id="22" fill="hold"/>
                                        <p:tgtEl>
                                          <p:spTgt spid="19"/>
                                        </p:tgtEl>
                                        <p:attrNameLst>
                                          <p:attrName>style.visibility</p:attrName>
                                        </p:attrNameLst>
                                      </p:cBhvr>
                                      <p:to>
                                        <p:strVal val="visible"/>
                                      </p:to>
                                    </p:set>
                                    <p:anim calcmode="lin" valueType="num">
                                      <p:cBhvr>
                                        <p:cTn id="23" dur="800" fill="hold"/>
                                        <p:tgtEl>
                                          <p:spTgt spid="19"/>
                                        </p:tgtEl>
                                        <p:attrNameLst>
                                          <p:attrName>ppt_x</p:attrName>
                                        </p:attrNameLst>
                                      </p:cBhvr>
                                      <p:tavLst>
                                        <p:tav tm="0">
                                          <p:val>
                                            <p:strVal val="0-#ppt_w/2"/>
                                          </p:val>
                                        </p:tav>
                                        <p:tav tm="100000">
                                          <p:val>
                                            <p:strVal val="#ppt_x"/>
                                          </p:val>
                                        </p:tav>
                                      </p:tavLst>
                                    </p:anim>
                                    <p:anim calcmode="lin" valueType="num">
                                      <p:cBhvr>
                                        <p:cTn id="24" dur="800" fill="hold"/>
                                        <p:tgtEl>
                                          <p:spTgt spid="19"/>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1600"/>
                                  </p:stCondLst>
                                  <p:iterate>
                                    <p:tmAbs val="0"/>
                                  </p:iterate>
                                  <p:childTnLst>
                                    <p:set>
                                      <p:cBhvr>
                                        <p:cTn id="26" fill="hold"/>
                                        <p:tgtEl>
                                          <p:spTgt spid="16"/>
                                        </p:tgtEl>
                                        <p:attrNameLst>
                                          <p:attrName>style.visibility</p:attrName>
                                        </p:attrNameLst>
                                      </p:cBhvr>
                                      <p:to>
                                        <p:strVal val="visible"/>
                                      </p:to>
                                    </p:set>
                                    <p:anim calcmode="lin" valueType="num">
                                      <p:cBhvr>
                                        <p:cTn id="27" dur="800" fill="hold"/>
                                        <p:tgtEl>
                                          <p:spTgt spid="16"/>
                                        </p:tgtEl>
                                        <p:attrNameLst>
                                          <p:attrName>ppt_x</p:attrName>
                                        </p:attrNameLst>
                                      </p:cBhvr>
                                      <p:tavLst>
                                        <p:tav tm="0">
                                          <p:val>
                                            <p:strVal val="0-#ppt_w/2"/>
                                          </p:val>
                                        </p:tav>
                                        <p:tav tm="100000">
                                          <p:val>
                                            <p:strVal val="#ppt_x"/>
                                          </p:val>
                                        </p:tav>
                                      </p:tavLst>
                                    </p:anim>
                                    <p:anim calcmode="lin" valueType="num">
                                      <p:cBhvr>
                                        <p:cTn id="28" dur="800" fill="hold"/>
                                        <p:tgtEl>
                                          <p:spTgt spid="16"/>
                                        </p:tgtEl>
                                        <p:attrNameLst>
                                          <p:attrName>ppt_y</p:attrName>
                                        </p:attrNameLst>
                                      </p:cBhvr>
                                      <p:tavLst>
                                        <p:tav tm="0">
                                          <p:val>
                                            <p:strVal val="#ppt_y"/>
                                          </p:val>
                                        </p:tav>
                                        <p:tav tm="100000">
                                          <p:val>
                                            <p:strVal val="#ppt_y"/>
                                          </p:val>
                                        </p:tav>
                                      </p:tavLst>
                                    </p:anim>
                                  </p:childTnLst>
                                </p:cTn>
                              </p:par>
                            </p:childTnLst>
                          </p:cTn>
                        </p:par>
                        <p:par>
                          <p:cTn id="29" fill="hold">
                            <p:stCondLst>
                              <p:cond delay="2900"/>
                            </p:stCondLst>
                            <p:childTnLst>
                              <p:par>
                                <p:cTn id="30" presetID="2" presetClass="entr" presetSubtype="4" fill="hold" grpId="0" nodeType="afterEffect">
                                  <p:stCondLst>
                                    <p:cond delay="0"/>
                                  </p:stCondLst>
                                  <p:iterate>
                                    <p:tmAbs val="0"/>
                                  </p:iterate>
                                  <p:childTnLst>
                                    <p:set>
                                      <p:cBhvr>
                                        <p:cTn id="31" fill="hold"/>
                                        <p:tgtEl>
                                          <p:spTgt spid="32"/>
                                        </p:tgtEl>
                                        <p:attrNameLst>
                                          <p:attrName>style.visibility</p:attrName>
                                        </p:attrNameLst>
                                      </p:cBhvr>
                                      <p:to>
                                        <p:strVal val="visible"/>
                                      </p:to>
                                    </p:set>
                                    <p:anim calcmode="lin" valueType="num">
                                      <p:cBhvr>
                                        <p:cTn id="32" dur="600" fill="hold"/>
                                        <p:tgtEl>
                                          <p:spTgt spid="32"/>
                                        </p:tgtEl>
                                        <p:attrNameLst>
                                          <p:attrName>ppt_x</p:attrName>
                                        </p:attrNameLst>
                                      </p:cBhvr>
                                      <p:tavLst>
                                        <p:tav tm="0">
                                          <p:val>
                                            <p:strVal val="#ppt_x"/>
                                          </p:val>
                                        </p:tav>
                                        <p:tav tm="100000">
                                          <p:val>
                                            <p:strVal val="#ppt_x"/>
                                          </p:val>
                                        </p:tav>
                                      </p:tavLst>
                                    </p:anim>
                                    <p:anim calcmode="lin" valueType="num">
                                      <p:cBhvr>
                                        <p:cTn id="33" dur="600" fill="hold"/>
                                        <p:tgtEl>
                                          <p:spTgt spid="32"/>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200"/>
                                  </p:stCondLst>
                                  <p:iterate>
                                    <p:tmAbs val="0"/>
                                  </p:iterate>
                                  <p:childTnLst>
                                    <p:set>
                                      <p:cBhvr>
                                        <p:cTn id="35" fill="hold"/>
                                        <p:tgtEl>
                                          <p:spTgt spid="35"/>
                                        </p:tgtEl>
                                        <p:attrNameLst>
                                          <p:attrName>style.visibility</p:attrName>
                                        </p:attrNameLst>
                                      </p:cBhvr>
                                      <p:to>
                                        <p:strVal val="visible"/>
                                      </p:to>
                                    </p:set>
                                    <p:anim calcmode="lin" valueType="num">
                                      <p:cBhvr>
                                        <p:cTn id="36" dur="600" fill="hold"/>
                                        <p:tgtEl>
                                          <p:spTgt spid="35"/>
                                        </p:tgtEl>
                                        <p:attrNameLst>
                                          <p:attrName>ppt_x</p:attrName>
                                        </p:attrNameLst>
                                      </p:cBhvr>
                                      <p:tavLst>
                                        <p:tav tm="0">
                                          <p:val>
                                            <p:strVal val="#ppt_x"/>
                                          </p:val>
                                        </p:tav>
                                        <p:tav tm="100000">
                                          <p:val>
                                            <p:strVal val="#ppt_x"/>
                                          </p:val>
                                        </p:tav>
                                      </p:tavLst>
                                    </p:anim>
                                    <p:anim calcmode="lin" valueType="num">
                                      <p:cBhvr>
                                        <p:cTn id="37" dur="600" fill="hold"/>
                                        <p:tgtEl>
                                          <p:spTgt spid="35"/>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400"/>
                                  </p:stCondLst>
                                  <p:iterate>
                                    <p:tmAbs val="0"/>
                                  </p:iterate>
                                  <p:childTnLst>
                                    <p:set>
                                      <p:cBhvr>
                                        <p:cTn id="39" fill="hold"/>
                                        <p:tgtEl>
                                          <p:spTgt spid="50"/>
                                        </p:tgtEl>
                                        <p:attrNameLst>
                                          <p:attrName>style.visibility</p:attrName>
                                        </p:attrNameLst>
                                      </p:cBhvr>
                                      <p:to>
                                        <p:strVal val="visible"/>
                                      </p:to>
                                    </p:set>
                                    <p:anim calcmode="lin" valueType="num">
                                      <p:cBhvr>
                                        <p:cTn id="40" dur="600" fill="hold"/>
                                        <p:tgtEl>
                                          <p:spTgt spid="50"/>
                                        </p:tgtEl>
                                        <p:attrNameLst>
                                          <p:attrName>ppt_x</p:attrName>
                                        </p:attrNameLst>
                                      </p:cBhvr>
                                      <p:tavLst>
                                        <p:tav tm="0">
                                          <p:val>
                                            <p:strVal val="#ppt_x"/>
                                          </p:val>
                                        </p:tav>
                                        <p:tav tm="100000">
                                          <p:val>
                                            <p:strVal val="#ppt_x"/>
                                          </p:val>
                                        </p:tav>
                                      </p:tavLst>
                                    </p:anim>
                                    <p:anim calcmode="lin" valueType="num">
                                      <p:cBhvr>
                                        <p:cTn id="41" dur="600" fill="hold"/>
                                        <p:tgtEl>
                                          <p:spTgt spid="50"/>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600"/>
                                  </p:stCondLst>
                                  <p:iterate>
                                    <p:tmAbs val="0"/>
                                  </p:iterate>
                                  <p:childTnLst>
                                    <p:set>
                                      <p:cBhvr>
                                        <p:cTn id="43" fill="hold"/>
                                        <p:tgtEl>
                                          <p:spTgt spid="53"/>
                                        </p:tgtEl>
                                        <p:attrNameLst>
                                          <p:attrName>style.visibility</p:attrName>
                                        </p:attrNameLst>
                                      </p:cBhvr>
                                      <p:to>
                                        <p:strVal val="visible"/>
                                      </p:to>
                                    </p:set>
                                    <p:anim calcmode="lin" valueType="num">
                                      <p:cBhvr>
                                        <p:cTn id="44" dur="600" fill="hold"/>
                                        <p:tgtEl>
                                          <p:spTgt spid="53"/>
                                        </p:tgtEl>
                                        <p:attrNameLst>
                                          <p:attrName>ppt_x</p:attrName>
                                        </p:attrNameLst>
                                      </p:cBhvr>
                                      <p:tavLst>
                                        <p:tav tm="0">
                                          <p:val>
                                            <p:strVal val="#ppt_x"/>
                                          </p:val>
                                        </p:tav>
                                        <p:tav tm="100000">
                                          <p:val>
                                            <p:strVal val="#ppt_x"/>
                                          </p:val>
                                        </p:tav>
                                      </p:tavLst>
                                    </p:anim>
                                    <p:anim calcmode="lin" valueType="num">
                                      <p:cBhvr>
                                        <p:cTn id="45" dur="600" fill="hold"/>
                                        <p:tgtEl>
                                          <p:spTgt spid="53"/>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800"/>
                                  </p:stCondLst>
                                  <p:iterate>
                                    <p:tmAbs val="0"/>
                                  </p:iterate>
                                  <p:childTnLst>
                                    <p:set>
                                      <p:cBhvr>
                                        <p:cTn id="47" fill="hold"/>
                                        <p:tgtEl>
                                          <p:spTgt spid="56"/>
                                        </p:tgtEl>
                                        <p:attrNameLst>
                                          <p:attrName>style.visibility</p:attrName>
                                        </p:attrNameLst>
                                      </p:cBhvr>
                                      <p:to>
                                        <p:strVal val="visible"/>
                                      </p:to>
                                    </p:set>
                                    <p:anim calcmode="lin" valueType="num">
                                      <p:cBhvr>
                                        <p:cTn id="48" dur="600" fill="hold"/>
                                        <p:tgtEl>
                                          <p:spTgt spid="56"/>
                                        </p:tgtEl>
                                        <p:attrNameLst>
                                          <p:attrName>ppt_x</p:attrName>
                                        </p:attrNameLst>
                                      </p:cBhvr>
                                      <p:tavLst>
                                        <p:tav tm="0">
                                          <p:val>
                                            <p:strVal val="#ppt_x"/>
                                          </p:val>
                                        </p:tav>
                                        <p:tav tm="100000">
                                          <p:val>
                                            <p:strVal val="#ppt_x"/>
                                          </p:val>
                                        </p:tav>
                                      </p:tavLst>
                                    </p:anim>
                                    <p:anim calcmode="lin" valueType="num">
                                      <p:cBhvr>
                                        <p:cTn id="49" dur="6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6" grpId="0" advAuto="0"/>
      <p:bldP spid="19" grpId="0" animBg="1" advAuto="0"/>
      <p:bldP spid="23" grpId="0" animBg="1" advAuto="0"/>
      <p:bldP spid="26" grpId="0" animBg="1" advAuto="0"/>
      <p:bldP spid="29" grpId="0" animBg="1" advAuto="0"/>
      <p:bldP spid="32" grpId="0" animBg="1" advAuto="0"/>
      <p:bldP spid="35" grpId="0" animBg="1" advAuto="0"/>
      <p:bldP spid="50" grpId="0" animBg="1" advAuto="0"/>
      <p:bldP spid="53" grpId="0" animBg="1" advAuto="0"/>
      <p:bldP spid="56" grpId="0"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38"/>
          <p:cNvSpPr txBox="1"/>
          <p:nvPr/>
        </p:nvSpPr>
        <p:spPr>
          <a:xfrm>
            <a:off x="1264217" y="351896"/>
            <a:ext cx="269817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rPr>
              <a:t>实验室主要比赛</a:t>
            </a:r>
          </a:p>
        </p:txBody>
      </p:sp>
      <p:sp>
        <p:nvSpPr>
          <p:cNvPr id="2" name="文本框 1">
            <a:extLst>
              <a:ext uri="{FF2B5EF4-FFF2-40B4-BE49-F238E27FC236}">
                <a16:creationId xmlns:a16="http://schemas.microsoft.com/office/drawing/2014/main" id="{58C2040D-F647-4F22-A9F5-1C56807F09C7}"/>
              </a:ext>
            </a:extLst>
          </p:cNvPr>
          <p:cNvSpPr txBox="1"/>
          <p:nvPr/>
        </p:nvSpPr>
        <p:spPr>
          <a:xfrm>
            <a:off x="682476" y="1249982"/>
            <a:ext cx="5296578" cy="5013039"/>
          </a:xfrm>
          <a:prstGeom prst="rect">
            <a:avLst/>
          </a:prstGeom>
          <a:noFill/>
        </p:spPr>
        <p:txBody>
          <a:bodyPr wrap="none" rtlCol="0">
            <a:spAutoFit/>
          </a:bodyPr>
          <a:lstStyle/>
          <a:p>
            <a:pPr marL="742950" indent="-742950">
              <a:lnSpc>
                <a:spcPct val="150000"/>
              </a:lnSpc>
              <a:buAutoNum type="arabicPeriod"/>
            </a:pPr>
            <a:r>
              <a:rPr lang="zh-CN" altLang="en-US" sz="2400" dirty="0">
                <a:latin typeface="+mj-ea"/>
                <a:ea typeface="+mj-ea"/>
              </a:rPr>
              <a:t>大一周赛</a:t>
            </a:r>
            <a:endParaRPr lang="en-US" altLang="zh-CN" sz="2400" dirty="0">
              <a:latin typeface="+mj-ea"/>
              <a:ea typeface="+mj-ea"/>
            </a:endParaRPr>
          </a:p>
          <a:p>
            <a:pPr marL="742950" indent="-742950">
              <a:lnSpc>
                <a:spcPct val="150000"/>
              </a:lnSpc>
              <a:buAutoNum type="arabicPeriod"/>
            </a:pPr>
            <a:r>
              <a:rPr lang="zh-CN" altLang="en-US" sz="2400" dirty="0">
                <a:latin typeface="+mj-ea"/>
                <a:ea typeface="+mj-ea"/>
              </a:rPr>
              <a:t>校赛</a:t>
            </a:r>
            <a:endParaRPr lang="en-US" altLang="zh-CN" sz="2400" dirty="0">
              <a:latin typeface="+mj-ea"/>
              <a:ea typeface="+mj-ea"/>
            </a:endParaRPr>
          </a:p>
          <a:p>
            <a:pPr marL="742950" indent="-742950">
              <a:lnSpc>
                <a:spcPct val="150000"/>
              </a:lnSpc>
              <a:buAutoNum type="arabicPeriod"/>
            </a:pPr>
            <a:r>
              <a:rPr lang="zh-CN" altLang="en-US" sz="2400" dirty="0">
                <a:latin typeface="+mj-ea"/>
                <a:ea typeface="+mj-ea"/>
              </a:rPr>
              <a:t>每年 </a:t>
            </a:r>
            <a:r>
              <a:rPr lang="en-US" altLang="zh-CN" sz="2400" dirty="0">
                <a:latin typeface="+mj-ea"/>
                <a:ea typeface="+mj-ea"/>
              </a:rPr>
              <a:t>12 </a:t>
            </a:r>
            <a:r>
              <a:rPr lang="zh-CN" altLang="en-US" sz="2400" dirty="0">
                <a:latin typeface="+mj-ea"/>
                <a:ea typeface="+mj-ea"/>
              </a:rPr>
              <a:t>月末的 </a:t>
            </a:r>
            <a:r>
              <a:rPr lang="en-US" altLang="zh-CN" sz="2400" dirty="0">
                <a:latin typeface="+mj-ea"/>
                <a:ea typeface="+mj-ea"/>
              </a:rPr>
              <a:t>Good-Bye </a:t>
            </a:r>
            <a:r>
              <a:rPr lang="zh-CN" altLang="en-US" sz="2400" dirty="0">
                <a:latin typeface="+mj-ea"/>
                <a:ea typeface="+mj-ea"/>
              </a:rPr>
              <a:t>系列</a:t>
            </a:r>
            <a:endParaRPr lang="en-US" altLang="zh-CN" sz="2400" dirty="0">
              <a:latin typeface="+mj-ea"/>
              <a:ea typeface="+mj-ea"/>
            </a:endParaRPr>
          </a:p>
          <a:p>
            <a:pPr marL="742950" indent="-742950">
              <a:lnSpc>
                <a:spcPct val="150000"/>
              </a:lnSpc>
              <a:buAutoNum type="arabicPeriod"/>
            </a:pPr>
            <a:r>
              <a:rPr lang="zh-CN" altLang="en-US" sz="2400" dirty="0">
                <a:latin typeface="+mj-ea"/>
                <a:ea typeface="+mj-ea"/>
              </a:rPr>
              <a:t>每年</a:t>
            </a:r>
            <a:r>
              <a:rPr lang="en-US" altLang="zh-CN" sz="2400" dirty="0">
                <a:latin typeface="+mj-ea"/>
                <a:ea typeface="+mj-ea"/>
              </a:rPr>
              <a:t>3</a:t>
            </a:r>
            <a:r>
              <a:rPr lang="zh-CN" altLang="en-US" sz="2400" dirty="0">
                <a:latin typeface="+mj-ea"/>
                <a:ea typeface="+mj-ea"/>
              </a:rPr>
              <a:t>次</a:t>
            </a:r>
            <a:r>
              <a:rPr lang="en-US" altLang="zh-CN" sz="2400" dirty="0">
                <a:latin typeface="+mj-ea"/>
                <a:ea typeface="+mj-ea"/>
              </a:rPr>
              <a:t>CSP</a:t>
            </a:r>
          </a:p>
          <a:p>
            <a:pPr marL="742950" indent="-742950">
              <a:lnSpc>
                <a:spcPct val="150000"/>
              </a:lnSpc>
              <a:buAutoNum type="arabicPeriod"/>
            </a:pPr>
            <a:r>
              <a:rPr lang="en-US" altLang="zh-CN" sz="2400" dirty="0">
                <a:latin typeface="+mj-ea"/>
                <a:ea typeface="+mj-ea"/>
              </a:rPr>
              <a:t>CCSP</a:t>
            </a:r>
          </a:p>
          <a:p>
            <a:pPr marL="742950" indent="-742950">
              <a:lnSpc>
                <a:spcPct val="150000"/>
              </a:lnSpc>
              <a:buAutoNum type="arabicPeriod"/>
            </a:pPr>
            <a:r>
              <a:rPr lang="zh-CN" altLang="en-US" sz="2400" dirty="0">
                <a:latin typeface="+mj-ea"/>
                <a:ea typeface="+mj-ea"/>
              </a:rPr>
              <a:t>省赛训练赛</a:t>
            </a:r>
            <a:endParaRPr lang="en-US" altLang="zh-CN" sz="2400" dirty="0">
              <a:latin typeface="+mj-ea"/>
              <a:ea typeface="+mj-ea"/>
            </a:endParaRPr>
          </a:p>
          <a:p>
            <a:pPr marL="742950" indent="-742950">
              <a:lnSpc>
                <a:spcPct val="150000"/>
              </a:lnSpc>
              <a:buAutoNum type="arabicPeriod"/>
            </a:pPr>
            <a:r>
              <a:rPr lang="zh-CN" altLang="en-US" sz="2400" dirty="0">
                <a:latin typeface="+mj-ea"/>
                <a:ea typeface="+mj-ea"/>
              </a:rPr>
              <a:t>浙江省赛</a:t>
            </a:r>
            <a:endParaRPr lang="en-US" altLang="zh-CN" sz="2400" dirty="0">
              <a:latin typeface="+mj-ea"/>
              <a:ea typeface="+mj-ea"/>
            </a:endParaRPr>
          </a:p>
          <a:p>
            <a:pPr marL="742950" indent="-742950">
              <a:lnSpc>
                <a:spcPct val="150000"/>
              </a:lnSpc>
              <a:buAutoNum type="arabicPeriod"/>
            </a:pPr>
            <a:r>
              <a:rPr lang="en-US" altLang="zh-CN" sz="2400" dirty="0">
                <a:latin typeface="+mj-ea"/>
                <a:ea typeface="+mj-ea"/>
              </a:rPr>
              <a:t>ICPC/CCPC</a:t>
            </a:r>
            <a:r>
              <a:rPr lang="zh-CN" altLang="en-US" sz="2400" dirty="0">
                <a:latin typeface="+mj-ea"/>
                <a:ea typeface="+mj-ea"/>
              </a:rPr>
              <a:t>区域赛</a:t>
            </a:r>
            <a:r>
              <a:rPr lang="en-US" altLang="zh-CN" sz="2400" dirty="0">
                <a:latin typeface="+mj-ea"/>
                <a:ea typeface="+mj-ea"/>
              </a:rPr>
              <a:t>-</a:t>
            </a:r>
            <a:r>
              <a:rPr lang="zh-CN" altLang="en-US" sz="2400" dirty="0">
                <a:latin typeface="+mj-ea"/>
                <a:ea typeface="+mj-ea"/>
              </a:rPr>
              <a:t>网络赛</a:t>
            </a:r>
            <a:endParaRPr lang="en-US" altLang="zh-CN" sz="2400" dirty="0">
              <a:latin typeface="+mj-ea"/>
              <a:ea typeface="+mj-ea"/>
            </a:endParaRPr>
          </a:p>
          <a:p>
            <a:pPr marL="742950" indent="-742950">
              <a:lnSpc>
                <a:spcPct val="150000"/>
              </a:lnSpc>
              <a:buAutoNum type="arabicPeriod"/>
            </a:pPr>
            <a:r>
              <a:rPr lang="en-US" altLang="zh-CN" sz="2400" dirty="0">
                <a:latin typeface="+mj-ea"/>
                <a:ea typeface="+mj-ea"/>
              </a:rPr>
              <a:t>ICPC/CCPS</a:t>
            </a:r>
            <a:r>
              <a:rPr lang="zh-CN" altLang="en-US" sz="2400" dirty="0">
                <a:latin typeface="+mj-ea"/>
                <a:ea typeface="+mj-ea"/>
              </a:rPr>
              <a:t>现场赛</a:t>
            </a:r>
          </a:p>
        </p:txBody>
      </p:sp>
      <p:pic>
        <p:nvPicPr>
          <p:cNvPr id="3074" name="Picture 2">
            <a:extLst>
              <a:ext uri="{FF2B5EF4-FFF2-40B4-BE49-F238E27FC236}">
                <a16:creationId xmlns:a16="http://schemas.microsoft.com/office/drawing/2014/main" id="{C0DA3700-E70A-4749-9BA7-7592D91A3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5095" y="1336039"/>
            <a:ext cx="3651613" cy="4868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0667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 name="流程图: 离页连接符 29"/>
          <p:cNvSpPr/>
          <p:nvPr/>
        </p:nvSpPr>
        <p:spPr>
          <a:xfrm>
            <a:off x="2079666" y="1931648"/>
            <a:ext cx="1692234" cy="1773054"/>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9600" b="1" i="0" u="none" strike="noStrike" kern="1200" cap="none" spc="0" normalizeH="0" baseline="0" noProof="0" dirty="0">
                <a:ln>
                  <a:noFill/>
                </a:ln>
                <a:solidFill>
                  <a:prstClr val="white"/>
                </a:solidFill>
                <a:effectLst/>
                <a:uLnTx/>
                <a:uFillTx/>
                <a:latin typeface="Arial"/>
                <a:ea typeface="微软雅黑"/>
                <a:cs typeface="+mn-cs"/>
              </a:rPr>
              <a:t>2</a:t>
            </a:r>
            <a:endParaRPr kumimoji="0" lang="zh-CN" altLang="en-US" sz="9600" b="1" i="0" u="none" strike="noStrike" kern="1200" cap="none" spc="0" normalizeH="0" baseline="0" noProof="0" dirty="0">
              <a:ln>
                <a:noFill/>
              </a:ln>
              <a:solidFill>
                <a:prstClr val="white"/>
              </a:solidFill>
              <a:effectLst/>
              <a:uLnTx/>
              <a:uFillTx/>
              <a:latin typeface="Arial"/>
              <a:ea typeface="微软雅黑"/>
              <a:cs typeface="+mn-cs"/>
            </a:endParaRPr>
          </a:p>
        </p:txBody>
      </p:sp>
      <p:cxnSp>
        <p:nvCxnSpPr>
          <p:cNvPr id="31" name="直接连接符 30"/>
          <p:cNvCxnSpPr/>
          <p:nvPr/>
        </p:nvCxnSpPr>
        <p:spPr>
          <a:xfrm>
            <a:off x="3975100" y="2781587"/>
            <a:ext cx="57531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472126" y="1945742"/>
            <a:ext cx="281820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314371"/>
                </a:solidFill>
                <a:effectLst/>
                <a:uLnTx/>
                <a:uFillTx/>
                <a:latin typeface="微软雅黑"/>
                <a:ea typeface="微软雅黑"/>
                <a:cs typeface="+mn-cs"/>
              </a:rPr>
              <a:t>OJ</a:t>
            </a:r>
            <a:r>
              <a:rPr kumimoji="0" lang="zh-CN" altLang="en-US" sz="4800" b="1" i="0" u="none" strike="noStrike" kern="1200" cap="none" spc="0" normalizeH="0" baseline="0" noProof="0" dirty="0">
                <a:ln>
                  <a:noFill/>
                </a:ln>
                <a:solidFill>
                  <a:srgbClr val="314371"/>
                </a:solidFill>
                <a:effectLst/>
                <a:uLnTx/>
                <a:uFillTx/>
                <a:latin typeface="微软雅黑"/>
                <a:ea typeface="微软雅黑"/>
                <a:cs typeface="+mn-cs"/>
              </a:rPr>
              <a:t>和刷题</a:t>
            </a:r>
          </a:p>
        </p:txBody>
      </p:sp>
      <p:sp>
        <p:nvSpPr>
          <p:cNvPr id="32" name="矩形 122"/>
          <p:cNvSpPr>
            <a:spLocks noChangeArrowheads="1"/>
          </p:cNvSpPr>
          <p:nvPr/>
        </p:nvSpPr>
        <p:spPr bwMode="auto">
          <a:xfrm>
            <a:off x="4940265" y="3086667"/>
            <a:ext cx="3202386"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zh-CN" altLang="en-US" sz="2000" b="0" i="0" u="none" strike="noStrike" kern="1200" cap="none" spc="0" normalizeH="0" baseline="0" noProof="0" dirty="0">
                <a:ln>
                  <a:noFill/>
                </a:ln>
                <a:solidFill>
                  <a:srgbClr val="314371"/>
                </a:solidFill>
                <a:effectLst/>
                <a:uLnTx/>
                <a:uFillTx/>
                <a:latin typeface="微软雅黑" pitchFamily="34" charset="-122"/>
                <a:ea typeface="微软雅黑" pitchFamily="34" charset="-122"/>
                <a:cs typeface="+mn-cs"/>
                <a:sym typeface="微软雅黑" pitchFamily="34" charset="-122"/>
              </a:rPr>
              <a:t>什么是</a:t>
            </a:r>
            <a:r>
              <a:rPr kumimoji="0" lang="en-US" altLang="zh-CN" sz="2000" b="0" i="0" u="none" strike="noStrike" kern="1200" cap="none" spc="0" normalizeH="0" baseline="0" noProof="0" dirty="0">
                <a:ln>
                  <a:noFill/>
                </a:ln>
                <a:solidFill>
                  <a:srgbClr val="314371"/>
                </a:solidFill>
                <a:effectLst/>
                <a:uLnTx/>
                <a:uFillTx/>
                <a:latin typeface="微软雅黑" pitchFamily="34" charset="-122"/>
                <a:ea typeface="微软雅黑" pitchFamily="34" charset="-122"/>
                <a:cs typeface="+mn-cs"/>
                <a:sym typeface="微软雅黑" pitchFamily="34" charset="-122"/>
              </a:rPr>
              <a:t>OJ</a:t>
            </a:r>
            <a:endParaRPr kumimoji="0" lang="zh-CN" altLang="en-US" sz="2000" b="0" i="0" u="none" strike="noStrike" kern="1200" cap="none" spc="0" normalizeH="0" baseline="0" noProof="0" dirty="0">
              <a:ln>
                <a:noFill/>
              </a:ln>
              <a:solidFill>
                <a:srgbClr val="314371"/>
              </a:solidFill>
              <a:effectLst/>
              <a:uLnTx/>
              <a:uFillTx/>
              <a:latin typeface="微软雅黑" pitchFamily="34" charset="-122"/>
              <a:ea typeface="微软雅黑" pitchFamily="34" charset="-122"/>
              <a:cs typeface="+mn-cs"/>
              <a:sym typeface="微软雅黑" pitchFamily="34" charset="-122"/>
            </a:endParaRPr>
          </a:p>
        </p:txBody>
      </p:sp>
      <p:sp>
        <p:nvSpPr>
          <p:cNvPr id="34" name="矩形 122"/>
          <p:cNvSpPr>
            <a:spLocks noChangeArrowheads="1"/>
          </p:cNvSpPr>
          <p:nvPr/>
        </p:nvSpPr>
        <p:spPr bwMode="auto">
          <a:xfrm>
            <a:off x="4919429" y="3755632"/>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lang="zh-CN" altLang="en-US" sz="2000" noProof="0" dirty="0">
                <a:solidFill>
                  <a:srgbClr val="314371"/>
                </a:solidFill>
                <a:sym typeface="微软雅黑" pitchFamily="34" charset="-122"/>
              </a:rPr>
              <a:t>为什么要刷题</a:t>
            </a:r>
            <a:endParaRPr kumimoji="0" lang="zh-CN" altLang="en-US" sz="2000" b="0" i="0" u="none" strike="noStrike" kern="1200" cap="none" spc="0" normalizeH="0" baseline="0" noProof="0" dirty="0">
              <a:ln>
                <a:noFill/>
              </a:ln>
              <a:solidFill>
                <a:srgbClr val="314371"/>
              </a:solidFill>
              <a:effectLst/>
              <a:uLnTx/>
              <a:uFillTx/>
              <a:latin typeface="微软雅黑" pitchFamily="34" charset="-122"/>
              <a:ea typeface="微软雅黑" pitchFamily="34" charset="-122"/>
              <a:cs typeface="+mn-cs"/>
              <a:sym typeface="微软雅黑" pitchFamily="34" charset="-122"/>
            </a:endParaRPr>
          </a:p>
        </p:txBody>
      </p:sp>
      <p:grpSp>
        <p:nvGrpSpPr>
          <p:cNvPr id="25" name="组合 24"/>
          <p:cNvGrpSpPr/>
          <p:nvPr/>
        </p:nvGrpSpPr>
        <p:grpSpPr>
          <a:xfrm>
            <a:off x="4613646" y="3220549"/>
            <a:ext cx="203856" cy="1521404"/>
            <a:chOff x="6962660" y="2067973"/>
            <a:chExt cx="200967" cy="1499837"/>
          </a:xfrm>
          <a:solidFill>
            <a:srgbClr val="F2F2F2"/>
          </a:solidFill>
        </p:grpSpPr>
        <p:cxnSp>
          <p:nvCxnSpPr>
            <p:cNvPr id="26" name="直接连接符 25"/>
            <p:cNvCxnSpPr>
              <a:cxnSpLocks/>
              <a:endCxn id="29" idx="4"/>
            </p:cNvCxnSpPr>
            <p:nvPr/>
          </p:nvCxnSpPr>
          <p:spPr>
            <a:xfrm>
              <a:off x="7063143" y="2219103"/>
              <a:ext cx="1" cy="1348707"/>
            </a:xfrm>
            <a:prstGeom prst="line">
              <a:avLst/>
            </a:prstGeom>
            <a:grpFill/>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962660" y="2067973"/>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椭圆 27"/>
            <p:cNvSpPr/>
            <p:nvPr/>
          </p:nvSpPr>
          <p:spPr>
            <a:xfrm>
              <a:off x="6962660" y="2715051"/>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a:ln>
                  <a:noFill/>
                </a:ln>
                <a:solidFill>
                  <a:prstClr val="white"/>
                </a:solidFill>
                <a:effectLst/>
                <a:uLnTx/>
                <a:uFillTx/>
                <a:latin typeface="Arial"/>
                <a:ea typeface="微软雅黑"/>
                <a:cs typeface="+mn-cs"/>
              </a:endParaRPr>
            </a:p>
          </p:txBody>
        </p:sp>
        <p:sp>
          <p:nvSpPr>
            <p:cNvPr id="29" name="椭圆 28"/>
            <p:cNvSpPr/>
            <p:nvPr/>
          </p:nvSpPr>
          <p:spPr>
            <a:xfrm>
              <a:off x="6962660" y="3366843"/>
              <a:ext cx="200967" cy="200967"/>
            </a:xfrm>
            <a:prstGeom prst="ellipse">
              <a:avLst/>
            </a:prstGeom>
            <a:grp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87"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0" name="矩形 122"/>
          <p:cNvSpPr>
            <a:spLocks noChangeArrowheads="1"/>
          </p:cNvSpPr>
          <p:nvPr/>
        </p:nvSpPr>
        <p:spPr bwMode="auto">
          <a:xfrm>
            <a:off x="4940264" y="4424597"/>
            <a:ext cx="3202388" cy="430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6" tIns="60943" rIns="121886" bIns="60943">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lang="zh-CN" altLang="en-US" sz="2000" noProof="0" dirty="0">
                <a:solidFill>
                  <a:srgbClr val="314371"/>
                </a:solidFill>
                <a:sym typeface="微软雅黑" pitchFamily="34" charset="-122"/>
              </a:rPr>
              <a:t>线上</a:t>
            </a:r>
            <a:r>
              <a:rPr lang="en-US" altLang="zh-CN" sz="2000" noProof="0" dirty="0">
                <a:solidFill>
                  <a:srgbClr val="314371"/>
                </a:solidFill>
                <a:sym typeface="微软雅黑" pitchFamily="34" charset="-122"/>
              </a:rPr>
              <a:t>OJ</a:t>
            </a:r>
            <a:r>
              <a:rPr lang="zh-CN" altLang="en-US" sz="2000" dirty="0">
                <a:solidFill>
                  <a:srgbClr val="314371"/>
                </a:solidFill>
                <a:sym typeface="微软雅黑" pitchFamily="34" charset="-122"/>
              </a:rPr>
              <a:t>平台</a:t>
            </a:r>
            <a:endParaRPr kumimoji="0" lang="zh-CN" altLang="en-US" sz="2000" b="0" i="0" u="none" strike="noStrike" kern="1200" cap="none" spc="0" normalizeH="0" baseline="0" noProof="0" dirty="0">
              <a:ln>
                <a:noFill/>
              </a:ln>
              <a:solidFill>
                <a:srgbClr val="314371"/>
              </a:solidFill>
              <a:effectLst/>
              <a:uLnTx/>
              <a:uFillTx/>
              <a:latin typeface="微软雅黑" pitchFamily="34" charset="-122"/>
              <a:ea typeface="微软雅黑" pitchFamily="34" charset="-122"/>
              <a:cs typeface="+mn-cs"/>
              <a:sym typeface="微软雅黑" pitchFamily="34" charset="-122"/>
            </a:endParaRPr>
          </a:p>
        </p:txBody>
      </p:sp>
    </p:spTree>
    <p:extLst>
      <p:ext uri="{BB962C8B-B14F-4D97-AF65-F5344CB8AC3E}">
        <p14:creationId xmlns:p14="http://schemas.microsoft.com/office/powerpoint/2010/main" val="957801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childTnLst>
                          </p:cTn>
                        </p:par>
                        <p:par>
                          <p:cTn id="14" fill="hold">
                            <p:stCondLst>
                              <p:cond delay="1500"/>
                            </p:stCondLst>
                            <p:childTnLst>
                              <p:par>
                                <p:cTn id="15" presetID="22" presetClass="entr" presetSubtype="4"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down)">
                                      <p:cBhvr>
                                        <p:cTn id="17" dur="500"/>
                                        <p:tgtEl>
                                          <p:spTgt spid="3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par>
                                <p:cTn id="22" presetID="22" presetClass="entr" presetSubtype="8" fill="hold" grpId="0" nodeType="withEffect">
                                  <p:stCondLst>
                                    <p:cond delay="20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par>
                                <p:cTn id="25" presetID="22" presetClass="entr" presetSubtype="8" fill="hold" grpId="0" nodeType="withEffect">
                                  <p:stCondLst>
                                    <p:cond delay="40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p:bldP spid="32" grpId="0"/>
      <p:bldP spid="34" grpId="0"/>
      <p:bldP spid="4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p:cNvSpPr txBox="1"/>
          <p:nvPr/>
        </p:nvSpPr>
        <p:spPr>
          <a:xfrm>
            <a:off x="1264217" y="351896"/>
            <a:ext cx="169597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dirty="0">
                <a:solidFill>
                  <a:srgbClr val="314371"/>
                </a:solidFill>
                <a:latin typeface="微软雅黑"/>
                <a:ea typeface="微软雅黑"/>
                <a:sym typeface="微软雅黑" pitchFamily="34" charset="-122"/>
              </a:rPr>
              <a:t>什么是</a:t>
            </a:r>
            <a:r>
              <a:rPr lang="en-US" altLang="zh-CN" sz="2800" dirty="0">
                <a:solidFill>
                  <a:srgbClr val="314371"/>
                </a:solidFill>
                <a:latin typeface="微软雅黑"/>
                <a:ea typeface="微软雅黑"/>
                <a:sym typeface="微软雅黑" pitchFamily="34" charset="-122"/>
              </a:rPr>
              <a:t>OJ</a:t>
            </a:r>
            <a:endParaRPr kumimoji="0" lang="zh-CN" altLang="en-US" sz="2800" b="0" i="0" u="none" strike="noStrike" kern="1200" cap="none" spc="0" normalizeH="0" baseline="0" noProof="0" dirty="0">
              <a:ln>
                <a:noFill/>
              </a:ln>
              <a:solidFill>
                <a:srgbClr val="314371"/>
              </a:solidFill>
              <a:effectLst/>
              <a:uLnTx/>
              <a:uFillTx/>
              <a:latin typeface="微软雅黑"/>
              <a:ea typeface="微软雅黑"/>
              <a:cs typeface="+mn-cs"/>
              <a:sym typeface="微软雅黑" pitchFamily="34" charset="-122"/>
            </a:endParaRPr>
          </a:p>
        </p:txBody>
      </p:sp>
      <p:sp>
        <p:nvSpPr>
          <p:cNvPr id="2" name="矩形 1">
            <a:extLst>
              <a:ext uri="{FF2B5EF4-FFF2-40B4-BE49-F238E27FC236}">
                <a16:creationId xmlns:a16="http://schemas.microsoft.com/office/drawing/2014/main" id="{1BF03CFF-540E-48E5-9884-13EA8655B7F5}"/>
              </a:ext>
            </a:extLst>
          </p:cNvPr>
          <p:cNvSpPr/>
          <p:nvPr/>
        </p:nvSpPr>
        <p:spPr>
          <a:xfrm>
            <a:off x="609600" y="1256710"/>
            <a:ext cx="6096000" cy="1200329"/>
          </a:xfrm>
          <a:prstGeom prst="rect">
            <a:avLst/>
          </a:prstGeom>
        </p:spPr>
        <p:txBody>
          <a:bodyPr>
            <a:spAutoFit/>
          </a:bodyPr>
          <a:lstStyle/>
          <a:p>
            <a:r>
              <a:rPr lang="en-US" altLang="zh-CN" dirty="0">
                <a:solidFill>
                  <a:srgbClr val="333333"/>
                </a:solidFill>
                <a:latin typeface="Microsoft YaHei" panose="020B0503020204020204" pitchFamily="34" charset="-122"/>
                <a:ea typeface="Microsoft YaHei" panose="020B0503020204020204" pitchFamily="34" charset="-122"/>
              </a:rPr>
              <a:t>Online Judge</a:t>
            </a:r>
            <a:r>
              <a:rPr lang="zh-CN" altLang="en-US" dirty="0">
                <a:solidFill>
                  <a:srgbClr val="333333"/>
                </a:solidFill>
                <a:latin typeface="Microsoft YaHei" panose="020B0503020204020204" pitchFamily="34" charset="-122"/>
                <a:ea typeface="Microsoft YaHei" panose="020B0503020204020204" pitchFamily="34" charset="-122"/>
              </a:rPr>
              <a:t>系统（简称</a:t>
            </a:r>
            <a:r>
              <a:rPr lang="en-US" altLang="zh-CN" dirty="0">
                <a:solidFill>
                  <a:srgbClr val="333333"/>
                </a:solidFill>
                <a:latin typeface="Microsoft YaHei" panose="020B0503020204020204" pitchFamily="34" charset="-122"/>
                <a:ea typeface="Microsoft YaHei" panose="020B0503020204020204" pitchFamily="34" charset="-122"/>
              </a:rPr>
              <a:t>OJ</a:t>
            </a:r>
            <a:r>
              <a:rPr lang="zh-CN" altLang="en-US" dirty="0">
                <a:solidFill>
                  <a:srgbClr val="333333"/>
                </a:solidFill>
                <a:latin typeface="Microsoft YaHei" panose="020B0503020204020204" pitchFamily="34" charset="-122"/>
                <a:ea typeface="Microsoft YaHei" panose="020B0503020204020204" pitchFamily="34" charset="-122"/>
              </a:rPr>
              <a:t>）是一个在线的判题系统。用户可以在线提交程序多种程序（如</a:t>
            </a:r>
            <a:r>
              <a:rPr lang="en-US" altLang="zh-CN" dirty="0">
                <a:solidFill>
                  <a:srgbClr val="333333"/>
                </a:solidFill>
                <a:latin typeface="Microsoft YaHei" panose="020B0503020204020204" pitchFamily="34" charset="-122"/>
                <a:ea typeface="Microsoft YaHei" panose="020B0503020204020204" pitchFamily="34" charset="-122"/>
              </a:rPr>
              <a:t>C</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C++</a:t>
            </a:r>
            <a:r>
              <a:rPr lang="zh-CN" altLang="en-US" dirty="0">
                <a:solidFill>
                  <a:srgbClr val="333333"/>
                </a:solidFill>
                <a:latin typeface="Microsoft YaHei" panose="020B0503020204020204" pitchFamily="34" charset="-122"/>
                <a:ea typeface="Microsoft YaHei" panose="020B0503020204020204" pitchFamily="34" charset="-122"/>
              </a:rPr>
              <a:t>、</a:t>
            </a:r>
            <a:r>
              <a:rPr lang="en-US" altLang="zh-CN" dirty="0">
                <a:solidFill>
                  <a:srgbClr val="333333"/>
                </a:solidFill>
                <a:latin typeface="Microsoft YaHei" panose="020B0503020204020204" pitchFamily="34" charset="-122"/>
                <a:ea typeface="Microsoft YaHei" panose="020B0503020204020204" pitchFamily="34" charset="-122"/>
              </a:rPr>
              <a:t>Pascal</a:t>
            </a:r>
            <a:r>
              <a:rPr lang="zh-CN" altLang="en-US" dirty="0">
                <a:solidFill>
                  <a:srgbClr val="333333"/>
                </a:solidFill>
                <a:latin typeface="Microsoft YaHei" panose="020B0503020204020204" pitchFamily="34" charset="-122"/>
                <a:ea typeface="Microsoft YaHei" panose="020B0503020204020204" pitchFamily="34" charset="-122"/>
              </a:rPr>
              <a:t>）源代码，系统对源代码进行编译和执行，并通过预先设计的测试数据来检验程序源代码的正确性。</a:t>
            </a:r>
            <a:endParaRPr lang="zh-CN" altLang="en-US" dirty="0"/>
          </a:p>
        </p:txBody>
      </p:sp>
      <p:sp>
        <p:nvSpPr>
          <p:cNvPr id="3" name="文本框 2">
            <a:extLst>
              <a:ext uri="{FF2B5EF4-FFF2-40B4-BE49-F238E27FC236}">
                <a16:creationId xmlns:a16="http://schemas.microsoft.com/office/drawing/2014/main" id="{3F704E40-C788-4374-908D-7831485DFF63}"/>
              </a:ext>
            </a:extLst>
          </p:cNvPr>
          <p:cNvSpPr txBox="1"/>
          <p:nvPr/>
        </p:nvSpPr>
        <p:spPr>
          <a:xfrm>
            <a:off x="6845705" y="2264229"/>
            <a:ext cx="3368679" cy="707886"/>
          </a:xfrm>
          <a:prstGeom prst="rect">
            <a:avLst/>
          </a:prstGeom>
          <a:noFill/>
        </p:spPr>
        <p:txBody>
          <a:bodyPr wrap="none" rtlCol="0">
            <a:spAutoFit/>
          </a:bodyPr>
          <a:lstStyle/>
          <a:p>
            <a:r>
              <a:rPr lang="en-US" altLang="zh-CN" sz="4000" dirty="0">
                <a:latin typeface="+mj-ea"/>
                <a:ea typeface="+mj-ea"/>
              </a:rPr>
              <a:t>OJ</a:t>
            </a:r>
            <a:r>
              <a:rPr lang="zh-CN" altLang="en-US" sz="4000" dirty="0">
                <a:latin typeface="+mj-ea"/>
                <a:ea typeface="+mj-ea"/>
              </a:rPr>
              <a:t>的判题流程</a:t>
            </a:r>
          </a:p>
        </p:txBody>
      </p:sp>
      <p:sp>
        <p:nvSpPr>
          <p:cNvPr id="4" name="文本框 3">
            <a:extLst>
              <a:ext uri="{FF2B5EF4-FFF2-40B4-BE49-F238E27FC236}">
                <a16:creationId xmlns:a16="http://schemas.microsoft.com/office/drawing/2014/main" id="{DC441964-D4FD-4007-965B-0B303ABD066E}"/>
              </a:ext>
            </a:extLst>
          </p:cNvPr>
          <p:cNvSpPr txBox="1"/>
          <p:nvPr/>
        </p:nvSpPr>
        <p:spPr>
          <a:xfrm>
            <a:off x="6096000" y="3215458"/>
            <a:ext cx="4868091" cy="1323439"/>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对于一个程序来说，输入和输出的都可以分出两个不同的管道，即使</a:t>
            </a:r>
            <a:r>
              <a:rPr lang="zh-CN" altLang="en-US" sz="1600" b="1" dirty="0">
                <a:latin typeface="宋体" panose="02010600030101010101" pitchFamily="2" charset="-122"/>
                <a:ea typeface="宋体" panose="02010600030101010101" pitchFamily="2" charset="-122"/>
              </a:rPr>
              <a:t>输入流和输出流</a:t>
            </a:r>
            <a:r>
              <a:rPr lang="zh-CN" altLang="en-US" sz="1600" dirty="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r>
              <a:rPr lang="en-US" altLang="zh-CN" sz="1600" dirty="0">
                <a:latin typeface="宋体" panose="02010600030101010101" pitchFamily="2" charset="-122"/>
                <a:ea typeface="宋体" panose="02010600030101010101" pitchFamily="2" charset="-122"/>
              </a:rPr>
              <a:t>OJ</a:t>
            </a:r>
            <a:r>
              <a:rPr lang="zh-CN" altLang="en-US" sz="1600" dirty="0">
                <a:latin typeface="宋体" panose="02010600030101010101" pitchFamily="2" charset="-122"/>
                <a:ea typeface="宋体" panose="02010600030101010101" pitchFamily="2" charset="-122"/>
              </a:rPr>
              <a:t>根据你程序的输出结果，和后台数据比对。并且计算程序运行完成的时间和使用内存量，最后返回比对的结果。</a:t>
            </a:r>
          </a:p>
        </p:txBody>
      </p:sp>
      <p:sp>
        <p:nvSpPr>
          <p:cNvPr id="5" name="矩形 4">
            <a:extLst>
              <a:ext uri="{FF2B5EF4-FFF2-40B4-BE49-F238E27FC236}">
                <a16:creationId xmlns:a16="http://schemas.microsoft.com/office/drawing/2014/main" id="{DC204358-4DDB-4387-913A-25BDF05D7471}"/>
              </a:ext>
            </a:extLst>
          </p:cNvPr>
          <p:cNvSpPr/>
          <p:nvPr/>
        </p:nvSpPr>
        <p:spPr>
          <a:xfrm>
            <a:off x="6096000" y="4658461"/>
            <a:ext cx="6096000" cy="1077218"/>
          </a:xfrm>
          <a:prstGeom prst="rect">
            <a:avLst/>
          </a:prstGeom>
          <a:noFill/>
        </p:spPr>
        <p:txBody>
          <a:bodyPr wrap="square" rtlCol="0">
            <a:spAutoFit/>
          </a:bodyPr>
          <a:lstStyle/>
          <a:p>
            <a:r>
              <a:rPr lang="en-US" altLang="zh-CN" sz="1600" b="1" dirty="0">
                <a:latin typeface="宋体" panose="02010600030101010101" pitchFamily="2" charset="-122"/>
                <a:ea typeface="宋体" panose="02010600030101010101" pitchFamily="2" charset="-122"/>
              </a:rPr>
              <a:t>1. OJ</a:t>
            </a:r>
            <a:r>
              <a:rPr lang="zh-CN" altLang="en-US" sz="1600" b="1" dirty="0">
                <a:latin typeface="宋体" panose="02010600030101010101" pitchFamily="2" charset="-122"/>
                <a:ea typeface="宋体" panose="02010600030101010101" pitchFamily="2" charset="-122"/>
              </a:rPr>
              <a:t>不会理会程序的具体细节。</a:t>
            </a:r>
          </a:p>
          <a:p>
            <a:r>
              <a:rPr lang="en-US" altLang="zh-CN" sz="1600" b="1" dirty="0">
                <a:latin typeface="宋体" panose="02010600030101010101" pitchFamily="2" charset="-122"/>
                <a:ea typeface="宋体" panose="02010600030101010101" pitchFamily="2" charset="-122"/>
              </a:rPr>
              <a:t>2. OJ</a:t>
            </a:r>
            <a:r>
              <a:rPr lang="zh-CN" altLang="en-US" sz="1600" b="1" dirty="0">
                <a:latin typeface="宋体" panose="02010600030101010101" pitchFamily="2" charset="-122"/>
                <a:ea typeface="宋体" panose="02010600030101010101" pitchFamily="2" charset="-122"/>
              </a:rPr>
              <a:t>有严格的输入输出格式。</a:t>
            </a:r>
          </a:p>
          <a:p>
            <a:r>
              <a:rPr lang="en-US" altLang="zh-CN" sz="1600" b="1" dirty="0">
                <a:latin typeface="宋体" panose="02010600030101010101" pitchFamily="2" charset="-122"/>
                <a:ea typeface="宋体" panose="02010600030101010101" pitchFamily="2" charset="-122"/>
              </a:rPr>
              <a:t>3. OJ</a:t>
            </a:r>
            <a:r>
              <a:rPr lang="zh-CN" altLang="en-US" sz="1600" b="1" dirty="0">
                <a:latin typeface="宋体" panose="02010600030101010101" pitchFamily="2" charset="-122"/>
                <a:ea typeface="宋体" panose="02010600030101010101" pitchFamily="2" charset="-122"/>
              </a:rPr>
              <a:t>会严格的比较输入和输出格式，简单的比较文件，对于答案不唯一的程序，</a:t>
            </a:r>
            <a:r>
              <a:rPr lang="en-US" altLang="zh-CN" sz="1600" b="1" dirty="0">
                <a:latin typeface="宋体" panose="02010600030101010101" pitchFamily="2" charset="-122"/>
                <a:ea typeface="宋体" panose="02010600030101010101" pitchFamily="2" charset="-122"/>
              </a:rPr>
              <a:t>OJ</a:t>
            </a:r>
            <a:r>
              <a:rPr lang="zh-CN" altLang="en-US" sz="1600" b="1" dirty="0">
                <a:latin typeface="宋体" panose="02010600030101010101" pitchFamily="2" charset="-122"/>
                <a:ea typeface="宋体" panose="02010600030101010101" pitchFamily="2" charset="-122"/>
              </a:rPr>
              <a:t>可以使用</a:t>
            </a:r>
            <a:r>
              <a:rPr lang="en-US" altLang="zh-CN" sz="1600" b="1" dirty="0">
                <a:latin typeface="宋体" panose="02010600030101010101" pitchFamily="2" charset="-122"/>
                <a:ea typeface="宋体" panose="02010600030101010101" pitchFamily="2" charset="-122"/>
              </a:rPr>
              <a:t>SPJ</a:t>
            </a:r>
            <a:r>
              <a:rPr lang="zh-CN" altLang="en-US" sz="1600" b="1" dirty="0">
                <a:latin typeface="宋体" panose="02010600030101010101" pitchFamily="2" charset="-122"/>
                <a:ea typeface="宋体" panose="02010600030101010101" pitchFamily="2" charset="-122"/>
              </a:rPr>
              <a:t>判题。</a:t>
            </a:r>
          </a:p>
        </p:txBody>
      </p:sp>
      <p:pic>
        <p:nvPicPr>
          <p:cNvPr id="6" name="图片 5">
            <a:extLst>
              <a:ext uri="{FF2B5EF4-FFF2-40B4-BE49-F238E27FC236}">
                <a16:creationId xmlns:a16="http://schemas.microsoft.com/office/drawing/2014/main" id="{929697F7-5A69-4CCB-A811-B90D4EA2C100}"/>
              </a:ext>
            </a:extLst>
          </p:cNvPr>
          <p:cNvPicPr>
            <a:picLocks noChangeAspect="1"/>
          </p:cNvPicPr>
          <p:nvPr/>
        </p:nvPicPr>
        <p:blipFill>
          <a:blip r:embed="rId3"/>
          <a:stretch>
            <a:fillRect/>
          </a:stretch>
        </p:blipFill>
        <p:spPr>
          <a:xfrm>
            <a:off x="494969" y="2618172"/>
            <a:ext cx="5296210" cy="3667471"/>
          </a:xfrm>
          <a:prstGeom prst="rect">
            <a:avLst/>
          </a:prstGeom>
          <a:ln>
            <a:noFill/>
          </a:ln>
          <a:effectLst>
            <a:softEdge rad="112500"/>
          </a:effectLst>
        </p:spPr>
      </p:pic>
    </p:spTree>
    <p:extLst>
      <p:ext uri="{BB962C8B-B14F-4D97-AF65-F5344CB8AC3E}">
        <p14:creationId xmlns:p14="http://schemas.microsoft.com/office/powerpoint/2010/main" val="4017417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 grpId="0"/>
      <p:bldP spid="3" grpId="0"/>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764BBBCC-00B6-4035-872C-015666733040"/>
  <p:tag name="ISPRING_SCORM_RATE_SLIDES" val="1"/>
  <p:tag name="ISPRINGONLINEFOLDERID" val="0"/>
  <p:tag name="ISPRINGONLINEFOLDERPATH" val="内容列表"/>
  <p:tag name="ISPRINGCLOUDFOLDERID" val="0"/>
  <p:tag name="ISPRINGCLOUDFOLDERPATH" val="资源库"/>
  <p:tag name="ISPRING_ULTRA_SCORM_SLIDE_COUNT" val="1"/>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wQUAAIACAAgTXtIFQ6tKGQEAAAHEQAAHQAAAHVuaXZlcnNhbC9jb21tb25fbWVzc2FnZXMubG5nrVhtb9s2EP5eoP+BEFBgA7a0HdCiGBIHtMTYRGTJleg42QsERmJsIpSY6cVt9mm/Zj9sv2RHyk7ivkBSEsA2TMr33PHunrujD48/5wptRFlJXRw5bw/eOEgUqc5ksTpyFuzk5w8OqmpeZFzpQhw5hXbQ8ejli0PFi1XDVwK+v3yB0GEuqgqW1cis7tdIZkfOfJy44WyOg4vEDydhMqYTZ+Tq/IYXt8jXK/1H+cMv7z98fvvu/Y+Hr7eSfYDiGfb9fShkkd696QEUsCj0E0AjfhKQc+aMzOcwuXDBfBoQZ7T9Mkx6HpEzZ2Q+O+UWUUQClsQ+9UhC4yQImfWFTxjxnNGFbtCabwSqNdpI8QnVawGRrGUpUKVkZh+kGjaKRnQp88IZpkESkZhF1GU0DJxRrMvy9icLy5t6rUtQV6FMVvxSiczqhJyxz29KUYFqXkNOIXjVawm/1DmXxUGn6ggvaTBJWBj6cUICb7fjjEiRIa/kRs1AlAjHJAKAkleifIRsYrPMiiOs1DCEKZ1MfXgzY8JUrtYK3vVQO+YEYjAXRZcU5AiJILvieBlGnnEaqEIc3fCq+qTLbC8/HgaqC5gGbggp6LIH4Mxg7IAhxhIqR1mKtO4Cm5E4xhOSjMNzSGTgXThEIjwFup0OkbggMVCExF0yAT6jE2wS3lBsl/87fqXcpLO6RTxNQc64byN1U8GOcSmwwDKtOhimJiYfFxA2iv3v0LhFBe/a1UpuBNhRZqLsVASVxSWeyaKPC/pbcoKpT7wE0soLlwmzJc9ozPktKnSNeLbhRSrQpUh5A7l+C88ymdlnJs5W/1+N/BvxeltVXm0LUuCR81dD7dmrYd8wq6nAproW+U3dpdo4bGv+Y6wwOf1dE/oc/XH6Y5cEOKLh80Smknmj2qr75PjcWTY0Rp1GPNFT/aP13JbEbW0dUyhYY6n7SxDopqZ/QANU/aVocAKK5m2JhhpOi6sBOoNwCxBo9FiMM3DVngln4MIB8ksyjimD2WgpLitZd44dlo1tgL4d2hTmPCVqcU/GS3GlYcJRgm/a6QO6kI10Z0AfDDd7rYJR5oPJAQCu2uQBSCVzsD/rgbmYkZ0H2gK/d5KlblRmyavktS3y4NsmF1+PTVelzu2u4tUuedsmc/wUK9rDRa3S+YD2f8e/3vF5QL/HRykmOHKniYsDl5hB33BV9RQCChhX+CxOfDw24sCFnNfpGprplW6KrCdQO6t75AQD2PbMseBluv7vn397YnxhSbuLtru/DgIBYpsqSO7Afg90Lao/u0AYHu/L2UUfqe3dZifX86rDKGThs9wheNtacp3D1kG3XkjybdAwY9idzoAHsU173ZQwug1BmOHoFGqZncKd0YyX11AImdZqEIp1tUnAepj2++tlUytZiCGyT2sl5sCMzhPsefauDeRTMr1ue2YGN4p0e+lWcOnuC+ZOcQB19gs8kcl6IKBtTbsqBERv1/c033zdqe5Wlf3L4vD1g38w/gdQSwMEFAACAAgAIE17SAh+CyMpAwAAhgwAACcAAAB1bml2ZXJzYWwvZmxhc2hfcHVibGlzaGluZ19zZXR0aW5ncy54bWzVV91u2jAUvucpLE+9LGk7unYooaoKaNVaQIVt7VVlYkOsOnYW21B6tafZg+1JdhwDBbXr0h+kTQgRn5/v/J+Y8Og2FWjCcs2VjPBudQcjJmNFuRxH+MugvX2IkTZEUiKUZBGWCqOjRiXM7FBwnfSZMSCqEcBIXc9MhBNjsnoQTKfTKtdZ7rhKWAP4uhqrNMhyppk0LA8yQWbwY2YZ03iOUAIAvqmSc7VGpYJQ6JHOFbWCIU7Bc8ldUES0BdEJDrzYkMQ341xZSU+UUDnKx8MIvzs8dp+FjIdq8pRJlxPdAKIjmzqhlDsviOjzO4YSxscJuHtQw2jKqUkivFdzKCAdPEQpsH3oxKGcKMiBNHP4lBlCiSH+6O0Zdmv0guBJdCZJyuMBcJCLP8LNwfWnq17r4uy08/l60O2eDU573olCJ1jHCYN1QyE4pGwes6WdkBhD4gT8Bp0REZqFwSppITZScs05d0ZDJSD3hRa0UTpktENStlKN/g2XbZDcxWgEgYhZhI9zTgRG3BDB46WytkNtuCmq3l6VRIAF7cnQeR/fm/fZiROSa7bq1oKjXc7jxjdlBUUzZZHgNwwZhSB+m8JTwtBqcdAoV2lBhfYxSAsOFiecTRk9KnI6B/yToSswkVrQhF7NBDPewnfL79CQjVQOuIxMoLOBzrXHrz4LOCNa34OShY9b/bPTZuv6tNNsXW65AAmdEBk/ExwKztLMbASfzJBUZqEH6YiJ1awoCuW04JWJrfryMmieWuHL/NbFWIHeYEk2Y+U5hfmrB6XNJmRSDKIbrgIaRpBDSTwmMGJYF1xaVhYwJhIpKWaIxLDWtBvrCVdWA8UPsIfWL/fQ6yMui9MYVhtYzCnLS0Hu7O69r+1/ODj8WK8Gv3783H5Sab7we4I4c37jnzy58pdr/+E2DAO3pR9f2ia3/+bO7l20vpbJa6d1OShV0la/FFy3jFT3cxmpC/+S6a28YEq5AEtp7IcM1pLgKTeMvmWLvaBNXvVu9z22mTbZYMyvGY3/JmR/Wl4T1+6FYfDoxdVxUi55ColwK3F5223s13bgpvkoq1IBtPX/Do3Kb1BLAwQUAAIACAAgTXtIfh21ZrcCAABQCgAAIQAAAHVuaXZlcnNhbC9mbGFzaF9za2luX3NldHRpbmdzLnhtbJVWbW/aMBD+vl+B2HfSvdJJKRKlTKrUrdVa9buTHImFY0e2Q8e/n8+xGxsIZJwq4bvn8b347miqtpQvPkwmaS6YkM+gNeWlQo3XTWhxM81arQWf5YJr4HrGhawJmy4+/rSfNLHISyyxAzmWsyE59G7m9jOG4nx8m6MMEXJRN4TvH0QpZhnJt6UULS8uhlbtG5CM8q1BXv2Yr9aDDhhV+l5DHcW0vkYZR2kkKAUY0vc1ykUWIxkw7+nKfkZyelfnsz+g7aii2tKWn1CGaA0pIS7y9RJlGM/N7fGrzFHOEzT81Qb65TPKIJSRPcj48ruvKIMM0bTN//RII0WJBY055x/xncMEKcz4YVRXKBcJmBA6uvgKrjw217sA5L6Gc5/iuErBnrCuBwsBHz1jsNCyhTTxp86mKvH22GozH7DYEKYMIFT1oCcT9BNplb8m1vW4P/BGeRGAnKJHvArW1rDq4g2Asb7Hr1a3dlWE8b3rggAl7JwyiLBX9sjfpqxHyEDZI58ZLeCRs/0R/NDScfwT3xL3mOerb6zAiTn6evmTt6KnBxxcFbh2Co+pRQELheG80Brw1dLE6rqQkqOYUk52tCSaCv4LcdneJqPS5MDgOu10X6Waagan2s3GaJZ0+F72HHejs8bt2P0o9Ml154k2O/xmSrQmeVWbHyU1nTieGRJTmGlymoFb0sBB3vONGMmpidyCfBGCjfXChYYQazMbAotusobgaRKUIE1OFzl1l5yqPm/rDOTaPBoF3zWxrsNVtKyY+dOvFN6giAkDxo6pK3MdJ/S9KQOF6wAgMq98y3aHzlK3TFMGO/CDHyhswkOZpcq06FC3LfUDbHTYb04zqiHdnugbJcTFhhOEVxOXiDdOaBjR85pkymYWjb3fwP3N0U72qwxbL9xi9uw6KbrY2I8raJT4n+Q/UEsDBBQAAgAIACBNe0gqlg9n/gIAAJcLAAAmAAAAdW5pdmVyc2FsL2h0bWxfcHVibGlzaGluZ19zZXR0aW5ncy54bWzNlm9PGjEYwN/zKZouvpRT56YjdxgjGIlOiLBNX5lyLVxjr721PfB8tU+zD7ZPsqdXQIiOnUaWhRDo0z6/51/7tOHRfSrQhGnDlYzwbn0HIyZjRbkcR/jL4HT7ECNjiaREKMkiLBVGR81amOVDwU3SZ9bCUoMAI00jsxFOrM0aQTCdTuvcZNrNKpFb4Jt6rNIg08wwaZkOMkEK+LFFxgyeESoA4JsqOVNr1moIhZ70WdFcMMQpeC65C4qIM5sKHPhVQxLfjbXKJT1RQmmkx8MIvzs8dp/5Gk9q8ZRJlxLTBKET2wahlDsniOjzB4YSxscJeHuwj9GUU5tEeG/fUWB18JRSsn3kxFFOFKRA2hk+ZZZQYokfenuW3VszF3gRLSRJeTyAGeTCj3BrcHt202tfXXQuz28H3e7FoNPzTpQ6wSonDFYNheCQynXMFnZCYi2JE/AbdEZEGBYGy6L5spGSK865MRoqAakvtTAagaeiiPCx5kRgxC0RPF7MWqLHzJ5yATE43d36SFr8CPTxxgnRhi0bms8Yl8W4+U3lgqJC5UjwO4asQhBRnsK/hKHldKORVmkpFcRYZASnDE04mzJ6VGZpBvyToRswkeagCZsvE8x6C99z/oCGbKQ0cBmZwFYFOTeeX38ROCPGPELJ3Met/kWn1b7tXLba11suQEInRMYvhEMJWZrZjfBJgaSycz1IR0xyw8qiUE7LuSqx1V9fBsPTXPgyv3UxltAbLMlmrLykMH/1oLLZhEzKg+gOV4mGI8ihJJ4JEzEcdy5zVhUYE4mUFAUiMTQq4471hKvcgMQfYI82r/fQ6yMuy9EYbg6wqCnTlZA7u3vv9z98PDj81KgHv3783F6rNGvhPUGcOd/DT9Y28UUjf9oNw8D1zufbsNX5v+rCvav21yqZumxfDyoVqd2vhOtWWdU9r7Lqyl8bvaUro5IL0GbG/thAoxE85ZbRt9w0ryj8+vvXb4s3KvwGo1i7ff/fIPxo8dxaeV+FwbMPwBrIVx/TzdpvUEsDBBQAAgAIACBNe0j+2QZdoAEAAC0GAAAfAAAAdW5pdmVyc2FsL2h0bWxfc2tpbl9zZXR0aW5ncy5qc42UTW/CMAyG7/yKKrtOiH3CdkODSUgcJo3btEMoplSkcZSEDob476vDV9Omg/jSvH36OnblbFtRsVjMotdo657d/sPfOw1Is3oFt74uGvSMdGZEOoNJmoFIJbAKkh8/Pcm7MxEyZtKZTjefZGtKfgzpzZwLU8ZVwEIHNBPQ8oD2E9DWocS/XmWHqvYVldo8XVmLsh2jtCBtW6LOuGPYzbtb5QIrMOagL6BzHoNn2nWriTw7PnUpylyMmeJyM8YE21MeLxONKzlryr/YKNDFD1/ugc5L923o2YnU2JGFrJp42KNoJpUGY+CQ93lIEYQFn4Io+Xbc+gf1jOsFVeg8Nak90v07ijKteAK1LvX6FD4mC69aN7sUdc7C2u6Jh3sKjxB8A7pmNXik8EBUK3XFD1QaE+pIDa33/IQK5LNUJofUHYogR4cl26bunQt1xx8wb4SwMkKLwERmTRfHFVNvg4NrKlnHoZkXITGUFwOaCn2cn0TvNLZ6jdD+K2LcWh4vsuJ2KG5G6jiY4hn0SM6RhIzrJegJoijq+b508mry1u4PUEsDBBQAAgAIACBNe0g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CBNe0gM0rasbgAAAG4AAAAcAAAAdW5pdmVyc2FsL2xvY2FsX3NldHRpbmdzLnhtbLOxr8jNUShLLSrOzM+zVTLUM1BSSM1Lzk/JzEu3VQoNcdO1UFIoLknMS0nMyc9LtVXKy1dSsLfjssnJT07MCU4tKQEqLFYoyEmsTC0KSc0FMkpS/RJzgSqftq542bxCQVfhyf51z6bsVNK34wI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CBNe0g129mtaAEAAPMCAAApAAAAdW5pdmVyc2FsL3NraW5fY3VzdG9taXphdGlvbl9zZXR0aW5ncy54bWyNUttqGzEQfc9XiPyAJY1uC1uDrsWQh0IT8rz1qmGJoy0rhYSij682rXHcurSap5lz5gwzOn1+nJJ9zmV+mr4PZZrT51jKlB7y9gqhfj8f5uXTEnMseXOq3E9pnF926eu81lo1lyGNwzLaFc1bjMLbQ0pq5VTLmGEUSeapV8h5bhvWgevANsxRYvvNbxI/dZe4j6lcVu03Z+ifDbuU41J2aYyvWzhnv4fON/i4DOPUeHkr2Br1OLU6tgZihEvuK9UAIJDljjhcpeykJshjxjFUoyhQQIRz0olKJOXQstCJpsJ8JxCTjFFXqaetG2ltHLVVQkeIbtO86mwNwUiMESEEmKtcQDAYNTY0DQ1qPSA4MCCqNpooQMEGE1j1zgvLkaJeYFyZMYDx6bin7d6f61T973WO5/yH4MUvuIiu3tpcMFe/f16WRr6NT98OQ4noy5DjbvxwHe5ubq5/efLNv0fGatS28V99/QNQSwMEFAACAAgAIU17SIdKO5ZCDwAAGiQAABcAAAB1bml2ZXJzYWwvdW5pdmVyc2FsLnBuZ+1a+VvS2f7HasamXMamchdLp7lTjktetxIpc6MpmyxzrJQaM1PCJUEjReo2WZMW6TSaK5mlmFtKikJCjjeZxoVKwBI/LlkSIJgSIKByP9CdO/M83+9z/4D7+APL+/06n3Ne55z3eS/n+fz0XWiw8SqrVRAIxBgREhAGgaxAQCDLk1Z+Cmo2UH98B/4YpIYF+0Ma+m2EoLAibufenRBIE3H1/PFPQPmz5JDIVAjEpEv3MWAlkU9AIA6NiICdB89GS4DRWl+sLWtmepQDfQZ9hh4LxHwxEsj5ZdUnly6dMq/wt/80LNry0logZMW5/ccv3L5iv0Z07csVwrJ76/jiDnkTO50xvYDtj2SOugvc3o+VUtwpFHd6Rn9vapxyeGhPVzAU/xA33aH0nH4k6+dZJz0yAAk9sKrEHdSSTbaakoLymfNvXSS9oBaCCoedMOKHzHYaQh9+sQxU1EVh89COqrkJIv8zXYPEqyIHqgjmDYSAwvmSO+rf6qkj52ptdWDygYPQdu41XbO2+IA1ugafI3SSv6NuyJV5K8Bv+yVgCVgCloAlYAlYApaAJWAJWAKWgCVgCVgCloAlYAlYAv73gNe8Ue2i0hj893jvV/k6zY8huhvGzzfq7g53XHHUqTb8d+CflzY+vQzNasONXzL33AeTcyafB0MB3w/PdilLaVFYjSiNJ5HwloNjykuIx+kTLPGdRILqiUtWyouUxL1HZLkqupjhLFKQZN7aNyGzi5rpJIasbPqhlyI6nEpNTKf66a48B+nTjAw2o41giS09IubVy+qq2hNZ71lkzYdbcjj3ad6bdkE5Kmmso0H3RKF8XsZOwk4UMOT1SegRnKBsu7N2YZrAVI2bEtrkP5Pm31yfKWWLG5mLwlatvJGA57epsmqEkykUGrsbQ1gQI5OsvZzhiixAbtF+NdamWNrEsuPTyws9BjW1cw7Y55QnwyaQ8yWV0U7Mq/j6DC6RMD+R1hHnsddr2oqDz+B+FVBqg2hAXbjPB+rZsZzOSYGfsl1yIc4rSwjOkDnRvMoJi7O9UeiSOb6a39gj9CYOKdYFJ5QQJqxH5/5+8+AVC2Vg+zRDk/ZpQ3Ejg/fIA7CIIOasMvVIzISz+UI7h4imXPwAl8aTD8a0d7NlUb+kki4cGsT3ugRTl0PGJsnm1+0I8zNphPi9NCwJK6tDAKwI1cbxp3l36fsHA6l+5uGGv2AfHEaKb1NKTh4yfAkYnC7zcYXe4mFtU/FHo9FKH29O5Np1QSJNbAjZ/pAyHI88jhqOc2jOFYpmXPud7r9zJclnVGwCw/ibrgbWb4GF+8WujFGvqHrZWV/SlvzM9XG3bVNbb/ENIMmpHMtWIOvFEEbsJ56MLKE10rHMlXlv/tHNX3P9mhX2Bgz6Tvp6Tz47FPiqR9Pwgz8+qrtWnVX6dv+GmICrV41jirfama6zL4i7xGFrpPwoYl6OcyWjkSWsEAY5FbnQEwS+qB/IsZie8nZbCMRrF/5QIJX4MAhQs2k4XpUC3yiSIQLyv7UyrAPaIjvC4Mz80ZrlspTWZYJBIN0h3+niTjzTyDh2DzxXPFUFX7shDRbkTM+Nqd6O0ThXZviV76JORXqxfcD+sbLSXdTTkPMttdToOlVqSAEN7QrOqPIcfy91sXoNwjne5kHaxMmei5xIW4vBsxfeULhAerp7PmYQGZA/gf13B7reGsbj4JrI7QtutNjlkDqgGE5+OIC+CAKHuUwfaWvn138Qrhjxb0IVr3KUR34OxO1PjpYXFPns6SMhwgqJVM5NlTvipMfCWfpuS5J5WOE1sZUCv+kpg/VbbGHKFCZ9e76vZopS4jVyNkam4CchvY0wf1LY53V0042bia8gEJRitseFqglE8dCXQQbFHWpRrSTNmxeV49gz/jKl8DlowbZfIDafn1IP3seOwfxcU7+3e3TGrqVsy/pcTZU0x8x/sz9nIcwM9WOd2V6R+MpnMl8sLDWT7OrGphito+wCN8yp0q6weriAvg5Rfvb1T30k7bxAC+Nrt89PejHjq2F3jyjqSgQ3oqj3sqWzL77J4PVRbJxpxieBZgMITzSs3fk+movO0ZHjxoxt1Qr3O7bf3TZmY0iiO42KXHOpr5xsaX4NoWjxue3fWu4/kVvr6tbNfWU9Mau6eCR4h+VAnxJYaYXF4QFze1HWtLOLeVRQlGClC2u4AF8x2UwTxNQgj0Ez33dqy4UlEiVQ5MhUcxtbJ0SzeMIcLRa0o7Satxx0TYU1U/wHPT/1u0r0DlEV7JDeImi9TE29OblAtEfgxlD8IkhpIag/DOwbbWJ67nOvXXiZYgu8+hUb5dHAcGbZvtDPZQP2SIKtoKcbXScnk1AwkSD0WqMkYpTNb+LIeW9bmDA2BZOHdjs6CZrvmrEpkKWl2Z1sdeDLvQdEaG/Z+9+3ND40qDiiOO2z4Cxf3b7xicVkyoRgpmVAR9A9+zDVjYN+aX7JRFhgDHkQJI9cCyw+a0ozdljLWRxvqFCEm0btkyh5c03E9mGWddwhIiTlamJGLw1nYtllszmBgGecHilEmngwFIOoW8r4Lbc4rq0sxvHRmU43Z7XKceNnyWmArOl3mcVmI8yAET37rUt/4isKbugevusMTYWq1m1pdfbM/V8foUWmk4G7EPp1wsn6vPj4igMcV5Phb5/kqZrNEJML7FVWE3XvzLwSbjXGxT+y9yTd2y/jfafByx6yRK1PdZbhxlFf60kLzHdjuE/WyBvwQ2Y/FbidOj2K50s3ipqeo3/Gf1yiCe/td7NmpDmQSk9iRVYTz4Xf0JzeU/5NNUli3T0n/cgqDjcU+4vy8OCZ51QA0/Mp5PuS2rkkTw8n02esV7ZyvDni9ySChi9562DDeTC9g1Aa5WaYZ3aiQHPxDzY4C3FmXkhYd5rNgAv1uE+EYw0riLpXYYY4TxGXE2PIcCdg7niWBmGsWZWhP+4Pkiwm6I1l4PoklocumHWcsv9ab9pVfNNt4cYtpEhDcew/iec673ezDWewN5AFA7liYbaPUS5lX3fWyJWVgm0ZbeC4VglR4laumrv6Jn3j0zPfZ183y064xd5TVLYl/2ZiyZRD/tRMNXwhXlYJXTilOX+LG+vRUGLYdkCZabMrIj/OIyvz3YAFTbj7/1CK4U7fls6G6jdIqLgY2oKygG7bZvI6eIxc8XpnmS1smnStR3yM4En6cuvr3fh6HMr7g0KGp6G3iid97mbTgJgOFCw9MB8H65kNfKZCe3pk2XldcWyyuW6bbgmoMZvPcy7KxUitelIDJhyTT78iPepzIPo2q0QRTFpZkNOFLnDnLAqYAemWhD0J77oL9ayOj7p2pyO3A81xgC+LDC+XG57EpT1toOzV+8y+SqLfkHR12Z1s1Z58s2XZKZ/Do8esO4+1uxzpqli+kHIyUDJ4jTrkpF3e+/UfRJvsJnql6vbsJjQYMjPLVGiFRy+JtTVXksHNu2tnDXi+CnaMnOOPLrbixi4Ytm64a0em+8p63fnxCUPF1XTnMSbIc+4eTXyTfi/F6ge85D9MH5QmLg4JC2DgMCfmx8nHTb6Ut2RFhyI/Uv3WpYOjp4o3fNcD2s2icJbJt0m9DSflnZlafO8MeBZhZTZhXd8TVXtuWIX+5DgBXcN5mGpzmPFbekNIGPGafnOdOEUbR0GHyXd9UROPKpfSzmtF5UQZIblI+xIjavfMbvA11S9W2czvj//qC1JzcSVcaKEaN98pqprWewMwUTtIh2PqrBS2t9PzTjwKr8o2M0kgL1BoDffckJZxNzjJU0VcOoYfAz4eYixDlytZhXknolkVG0PQpKH19xiNuO5zLsg532DQ+AOoMBMzxCYwnVIr0H9PXeHTXcicf9vnQlD19KEaO7o9ZDKSNlPTujmtFpkMyN6uBR1H7yf4iL/VCF6uNJBjRw0P64PjVBiTzDpDn6E7u3zc9eJdT30xA2m6M1ppCp9//ys087BoLBNZR8a/Lq5SPJnsEd9mOkM1zfIFZ1nmOuPutw72Rw9SYScB38scyeFEIhiZo/z6l9XMxNgWJBQPbZIvzAb2p8BaSHBna76yufMUmeUP20STpFwJ2VpjeqKebV+0PKRmuzKdqQEO4Zk22o5pfJLsfZcp1XB8WENzfSyhCXq+1geMbIcAzneB7eUxXWe1ry1EKl4U+5k+NOxbOFOP5AFtVrSeb/VH7esEvtPlRJo+1sonS5JaNQGoQX0IGNLH2lbvbjDWpu+i+lEa8RIUP4IogIRxUbjvogr7Bjjxvkj1i0Lpreviipxlww0ZjNI7GX4m4f0sjU+68bqw7ni85i9hnd1UcDzeCHiody9Tl8yjTylzeHV8E9BKPTKk7YIhSbJT3okz2gXl6Hr47vTvogoG8DM5yNPVEyODgQaJgzBk6HMYNA7bHfSEpZJ4eXDY2N+Bpmr7tL8M4Zb2Sb4VTUjXpy4TRPiI1Lo+nApGa19UuLZv8k4SxTIg/6eQM+7Y/ef5WHbhAQyblfpOfzgu688LKIBGmDbN1C7e8yO9oQlbO0GvXD+CVwJp1qX+jkWYJGqNctHF9L64GWeVRG0fof3t48r75cDDWnITX7nrstyTZPbdd4o8HvmIFmRl1TE/2yNRk3Y7FnGYsxK/NvkTc+T8h/M0BvJ6o2liPeETX+jZVDzm35w4mmV0wZvwbZMdlxMNIY/7ZiKnUoHVH5PlvnCpptwG4ZcTsYM9fisiXPv+Mvy06cpCszc3GjPfbikhLX6olhh4K1vhizPE9BUGicqxi6atYKelmpssmvRwEHWqSJf4UjiRWmDxxWFOXDJGDKuNp+EG70gnEjtcRG9CzkShhptihaCzUUzmBdvFx4RUV9XjaOJli40j0LPX4WHYsupHymcSCKTNp3/hNQdI602RFrPJPqyci18F54vn7LfHdnUoRzL47E0qaTqTH5Q3XhRX/ir0wADPF8CCFV9yOnd1CMroS5adoMFjLXdb2cSTzp8dED6DW24LkvMiwrec4wh+5vCNROKtN+bHDOEvGcYV3Z/pSjtlqxhjlJF7gJiapFaTXvvnvak6K7xX6EmEKV4qkMvZomarwT6wpIMc3ff/FIT1YC0Elaz8z8so+/xUd/98GUU+TdDS/xRbno6d1lWkY1X3ncO6PPM579mERUrZ56DqWP39y7njAyFhXcxFeWMfC0oY7teVsA/Wc+H3L84TXp5eXN752Gxggb/7tm5gRGBoQIP/sX/8C1BLAwQUAAIACAAhTXtIKwvAbUoAAABrAAAAGwAAAHVuaXZlcnNhbC91bml2ZXJzYWwucG5nLnhtbLOxr8jNUShLLSrOzM+zVTLUM1Cyt+PlsikoSi3LTC1XqACKGekZQICSQiUqtzwzpSQDKGRgbowQzEjNTM8osVWyMDCFC+oDzQQAUEsBAgAAFAACAAgAQ5RXRw3AMR7AAQAA2gMAAA8AAAAAAAAAAQAAAAAAAAAAAG5vbmUvcGxheWVyLnhtbFBLAQIAABQAAgAIACBNe0gVDq0oZAQAAAcRAAAdAAAAAAAAAAEAAAAAAO0BAAB1bml2ZXJzYWwvY29tbW9uX21lc3NhZ2VzLmxuZ1BLAQIAABQAAgAIACBNe0gIfgsjKQMAAIYMAAAnAAAAAAAAAAEAAAAAAIwGAAB1bml2ZXJzYWwvZmxhc2hfcHVibGlzaGluZ19zZXR0aW5ncy54bWxQSwECAAAUAAIACAAgTXtIfh21ZrcCAABQCgAAIQAAAAAAAAABAAAAAAD6CQAAdW5pdmVyc2FsL2ZsYXNoX3NraW5fc2V0dGluZ3MueG1sUEsBAgAAFAACAAgAIE17SCqWD2f+AgAAlwsAACYAAAAAAAAAAQAAAAAA8AwAAHVuaXZlcnNhbC9odG1sX3B1Ymxpc2hpbmdfc2V0dGluZ3MueG1sUEsBAgAAFAACAAgAIE17SP7ZBl2gAQAALQYAAB8AAAAAAAAAAQAAAAAAMhAAAHVuaXZlcnNhbC9odG1sX3NraW5fc2V0dGluZ3MuanNQSwECAAAUAAIACAAgTXtIPTwv0cEAAADlAQAAGgAAAAAAAAABAAAAAAAPEgAAdW5pdmVyc2FsL2kxOG5fcHJlc2V0cy54bWxQSwECAAAUAAIACAAgTXtIDNK2rG4AAABuAAAAHAAAAAAAAAABAAAAAAAIEwAAdW5pdmVyc2FsL2xvY2FsX3NldHRpbmdzLnhtbFBLAQIAABQAAgAIAESUV0cjtE77+wIAALAIAAAUAAAAAAAAAAEAAAAAALATAAB1bml2ZXJzYWwvcGxheWVyLnhtbFBLAQIAABQAAgAIACBNe0g129mtaAEAAPMCAAApAAAAAAAAAAEAAAAAAN0WAAB1bml2ZXJzYWwvc2tpbl9jdXN0b21pemF0aW9uX3NldHRpbmdzLnhtbFBLAQIAABQAAgAIACFNe0iHSjuWQg8AABokAAAXAAAAAAAAAAAAAAAAAIwYAAB1bml2ZXJzYWwvdW5pdmVyc2FsLnBuZ1BLAQIAABQAAgAIACFNe0grC8BtSgAAAGsAAAAbAAAAAAAAAAEAAAAAAAMoAAB1bml2ZXJzYWwvdW5pdmVyc2FsLnBuZy54bWxQSwUGAAAAAAwADACGAwAAhigAAAAA"/>
  <p:tag name="ISPRING_PRESENTATION_TITLE" val="1584"/>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Nordri Tools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366">
      <a:dk1>
        <a:sysClr val="windowText" lastClr="000000"/>
      </a:dk1>
      <a:lt1>
        <a:sysClr val="window" lastClr="FFFFFF"/>
      </a:lt1>
      <a:dk2>
        <a:srgbClr val="44546A"/>
      </a:dk2>
      <a:lt2>
        <a:srgbClr val="E7E6E6"/>
      </a:lt2>
      <a:accent1>
        <a:srgbClr val="314371"/>
      </a:accent1>
      <a:accent2>
        <a:srgbClr val="314371"/>
      </a:accent2>
      <a:accent3>
        <a:srgbClr val="314371"/>
      </a:accent3>
      <a:accent4>
        <a:srgbClr val="314371"/>
      </a:accent4>
      <a:accent5>
        <a:srgbClr val="314371"/>
      </a:accent5>
      <a:accent6>
        <a:srgbClr val="314371"/>
      </a:accent6>
      <a:hlink>
        <a:srgbClr val="0563C1"/>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sz="4000" dirty="0" smtClean="0">
            <a:latin typeface="+mj-ea"/>
            <a:ea typeface="+mj-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922</TotalTime>
  <Words>1661</Words>
  <Application>Microsoft Office PowerPoint</Application>
  <PresentationFormat>宽屏</PresentationFormat>
  <Paragraphs>186</Paragraphs>
  <Slides>26</Slides>
  <Notes>16</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26</vt:i4>
      </vt:variant>
    </vt:vector>
  </HeadingPairs>
  <TitlesOfParts>
    <vt:vector size="37" baseType="lpstr">
      <vt:lpstr>等线</vt:lpstr>
      <vt:lpstr>等线 Light</vt:lpstr>
      <vt:lpstr>宋体</vt:lpstr>
      <vt:lpstr>Microsoft YaHei</vt:lpstr>
      <vt:lpstr>Microsoft YaHei</vt:lpstr>
      <vt:lpstr>Arial</vt:lpstr>
      <vt:lpstr>Calibri</vt:lpstr>
      <vt:lpstr>Courier New</vt:lpstr>
      <vt:lpstr>Times New Roman</vt:lpstr>
      <vt:lpstr>Nordri ToolsTheme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小二的PPT</dc:creator>
  <cp:keywords>www.51pptmoban.com</cp:keywords>
  <cp:lastModifiedBy>YU MING</cp:lastModifiedBy>
  <cp:revision>140</cp:revision>
  <dcterms:created xsi:type="dcterms:W3CDTF">2016-03-26T10:00:51Z</dcterms:created>
  <dcterms:modified xsi:type="dcterms:W3CDTF">2019-10-27T07:22:28Z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6050376</vt:lpwstr>
  </property>
  <property fmtid="{D5CDD505-2E9C-101B-9397-08002B2CF9AE}" pid="3" name="NXPowerLiteSettings">
    <vt:lpwstr>C700052003A000</vt:lpwstr>
  </property>
  <property fmtid="{D5CDD505-2E9C-101B-9397-08002B2CF9AE}" pid="4" name="NXPowerLiteVersion">
    <vt:lpwstr>D8.0.2</vt:lpwstr>
  </property>
</Properties>
</file>